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43"/>
  </p:notesMasterIdLst>
  <p:handoutMasterIdLst>
    <p:handoutMasterId r:id="rId44"/>
  </p:handoutMasterIdLst>
  <p:sldIdLst>
    <p:sldId id="256" r:id="rId2"/>
    <p:sldId id="262" r:id="rId3"/>
    <p:sldId id="264" r:id="rId4"/>
    <p:sldId id="265" r:id="rId5"/>
    <p:sldId id="266" r:id="rId6"/>
    <p:sldId id="267" r:id="rId7"/>
    <p:sldId id="263" r:id="rId8"/>
    <p:sldId id="268" r:id="rId9"/>
    <p:sldId id="269" r:id="rId10"/>
    <p:sldId id="270" r:id="rId11"/>
    <p:sldId id="271" r:id="rId12"/>
    <p:sldId id="272"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302" r:id="rId39"/>
    <p:sldId id="299" r:id="rId40"/>
    <p:sldId id="300" r:id="rId41"/>
    <p:sldId id="301" r:id="rId42"/>
  </p:sldIdLst>
  <p:sldSz cx="12192000" cy="6858000"/>
  <p:notesSz cx="6858000" cy="9144000"/>
  <p:embeddedFontLst>
    <p:embeddedFont>
      <p:font typeface="Barlow ExtraBold" pitchFamily="2" charset="77"/>
      <p:bold r:id="rId45"/>
      <p:italic r:id="rId46"/>
      <p:boldItalic r:id="rId47"/>
    </p:embeddedFont>
    <p:embeddedFont>
      <p:font typeface="Calibri" panose="020F0502020204030204" pitchFamily="34" charset="0"/>
      <p:regular r:id="rId48"/>
      <p:bold r:id="rId49"/>
      <p:italic r:id="rId50"/>
      <p:boldItalic r:id="rId51"/>
    </p:embeddedFont>
    <p:embeddedFont>
      <p:font typeface="Palatino Linotype" panose="02040502050505030304" pitchFamily="18" charset="0"/>
      <p:regular r:id="rId52"/>
      <p:bold r:id="rId53"/>
      <p:italic r:id="rId54"/>
      <p:boldItalic r:id="rId55"/>
    </p:embeddedFont>
    <p:embeddedFont>
      <p:font typeface="Source Sans Pro" panose="020B0503030403020204" pitchFamily="34" charset="0"/>
      <p:regular r:id="rId56"/>
      <p: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624" userDrawn="1">
          <p15:clr>
            <a:srgbClr val="A4A3A4"/>
          </p15:clr>
        </p15:guide>
        <p15:guide id="3" pos="7056" userDrawn="1">
          <p15:clr>
            <a:srgbClr val="A4A3A4"/>
          </p15:clr>
        </p15:guide>
        <p15:guide id="4" orient="horz" pos="1488" userDrawn="1">
          <p15:clr>
            <a:srgbClr val="A4A3A4"/>
          </p15:clr>
        </p15:guide>
        <p15:guide id="5" orient="horz" pos="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D365E"/>
    <a:srgbClr val="63A4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499"/>
    <p:restoredTop sz="83410"/>
  </p:normalViewPr>
  <p:slideViewPr>
    <p:cSldViewPr snapToGrid="0" snapToObjects="1" showGuides="1">
      <p:cViewPr varScale="1">
        <p:scale>
          <a:sx n="126" d="100"/>
          <a:sy n="126" d="100"/>
        </p:scale>
        <p:origin x="1336" y="184"/>
      </p:cViewPr>
      <p:guideLst>
        <p:guide pos="624"/>
        <p:guide pos="7056"/>
        <p:guide orient="horz" pos="1488"/>
        <p:guide orient="horz" pos="312"/>
      </p:guideLst>
    </p:cSldViewPr>
  </p:slideViewPr>
  <p:notesTextViewPr>
    <p:cViewPr>
      <p:scale>
        <a:sx n="1" d="1"/>
        <a:sy n="1" d="1"/>
      </p:scale>
      <p:origin x="0" y="0"/>
    </p:cViewPr>
  </p:notesTextViewPr>
  <p:notesViewPr>
    <p:cSldViewPr snapToGrid="0" snapToObjects="1" showGuide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font" Target="fonts/font1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handoutMaster" Target="handoutMasters/handoutMaster1.xml"/><Relationship Id="rId52" Type="http://schemas.openxmlformats.org/officeDocument/2006/relationships/font" Target="fonts/font8.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1382A92-59A2-E94B-B4EA-B716E7EC92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607B4F-E01A-8E48-AE41-D99831DA8168}" type="datetimeFigureOut">
              <a:rPr lang="en-US" smtClean="0"/>
              <a:t>5/3/19</a:t>
            </a:fld>
            <a:endParaRPr lang="en-US"/>
          </a:p>
        </p:txBody>
      </p:sp>
      <p:sp>
        <p:nvSpPr>
          <p:cNvPr id="4" name="Footer Placeholder 3">
            <a:extLst>
              <a:ext uri="{FF2B5EF4-FFF2-40B4-BE49-F238E27FC236}">
                <a16:creationId xmlns:a16="http://schemas.microsoft.com/office/drawing/2014/main" id="{2204165A-990F-9844-AF2A-DD27509DE9E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E7ED6E-E692-6041-9AB1-996572A88E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542280-914E-1748-9B19-DA3CE3AA6D5C}" type="slidenum">
              <a:rPr lang="en-US" smtClean="0"/>
              <a:t>‹#›</a:t>
            </a:fld>
            <a:endParaRPr lang="en-US"/>
          </a:p>
        </p:txBody>
      </p:sp>
      <p:sp>
        <p:nvSpPr>
          <p:cNvPr id="6" name="Header Placeholder 5">
            <a:extLst>
              <a:ext uri="{FF2B5EF4-FFF2-40B4-BE49-F238E27FC236}">
                <a16:creationId xmlns:a16="http://schemas.microsoft.com/office/drawing/2014/main" id="{BC620CE9-E83C-274A-9319-3CED6B8740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615811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5EB58-B3E6-9549-BC7E-356DD0B361F0}" type="datetimeFigureOut">
              <a:rPr lang="en-US" smtClean="0"/>
              <a:t>5/3/19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883D6F-C904-C64A-B37E-7602AF283020}" type="slidenum">
              <a:rPr lang="en-US" smtClean="0"/>
              <a:t>‹#›</a:t>
            </a:fld>
            <a:endParaRPr lang="en-US"/>
          </a:p>
        </p:txBody>
      </p:sp>
    </p:spTree>
    <p:extLst>
      <p:ext uri="{BB962C8B-B14F-4D97-AF65-F5344CB8AC3E}">
        <p14:creationId xmlns:p14="http://schemas.microsoft.com/office/powerpoint/2010/main" val="2632480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doi.gov/"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answers.usgs.gov/cgi-bin/gsanswers?pemail=lcorey&amp;cemail=ecolvard&amp;subject=3dparks+Website+Feedback&amp;viewnote=Submit+questions+about+USGS+education+resources+or+report+technical+problems" TargetMode="External"/><Relationship Id="rId4" Type="http://schemas.openxmlformats.org/officeDocument/2006/relationships/hyperlink" Target="https://www.usgs.gov/"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3dparks.wr.usgs.gov/joda/html2/references.htm"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answers.usgs.gov/cgi-bin/gsanswers?pemail=lcorey&amp;cemail=ecolvard&amp;subject=3dparks+Website+Feedback&amp;viewnote=Submit+questions+about+USGS+education+resources+or+report+technical+problems" TargetMode="External"/><Relationship Id="rId5" Type="http://schemas.openxmlformats.org/officeDocument/2006/relationships/hyperlink" Target="https://www.usgs.gov/" TargetMode="External"/><Relationship Id="rId4" Type="http://schemas.openxmlformats.org/officeDocument/2006/relationships/hyperlink" Target="https://www.doi.gov/"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a:t>
            </a:r>
            <a:r>
              <a:rPr lang="en-US" sz="1200" kern="1200" dirty="0">
                <a:solidFill>
                  <a:schemeClr val="tx1"/>
                </a:solidFill>
                <a:effectLst/>
                <a:latin typeface="+mn-lt"/>
                <a:ea typeface="+mn-ea"/>
                <a:cs typeface="+mn-cs"/>
              </a:rPr>
              <a:t>Zucker, J., Hummel, K., </a:t>
            </a:r>
            <a:r>
              <a:rPr lang="en-US" sz="1200" kern="1200" dirty="0" err="1">
                <a:solidFill>
                  <a:schemeClr val="tx1"/>
                </a:solidFill>
                <a:effectLst/>
                <a:latin typeface="+mn-lt"/>
                <a:ea typeface="+mn-ea"/>
                <a:cs typeface="+mn-cs"/>
              </a:rPr>
              <a:t>Høgfoss</a:t>
            </a:r>
            <a:r>
              <a:rPr lang="en-US" sz="1200" kern="1200" dirty="0">
                <a:solidFill>
                  <a:schemeClr val="tx1"/>
                </a:solidFill>
                <a:effectLst/>
                <a:latin typeface="+mn-lt"/>
                <a:ea typeface="+mn-ea"/>
                <a:cs typeface="+mn-cs"/>
              </a:rPr>
              <a:t>, B., </a:t>
            </a:r>
            <a:r>
              <a:rPr lang="en-US" sz="1200" kern="1200" dirty="0" err="1">
                <a:solidFill>
                  <a:schemeClr val="tx1"/>
                </a:solidFill>
                <a:effectLst/>
                <a:latin typeface="+mn-lt"/>
                <a:ea typeface="+mn-ea"/>
                <a:cs typeface="+mn-cs"/>
              </a:rPr>
              <a:t>Hosey</a:t>
            </a:r>
            <a:r>
              <a:rPr lang="en-US" sz="1200" kern="1200" dirty="0">
                <a:solidFill>
                  <a:schemeClr val="tx1"/>
                </a:solidFill>
                <a:effectLst/>
                <a:latin typeface="+mn-lt"/>
                <a:ea typeface="+mn-ea"/>
                <a:cs typeface="+mn-cs"/>
              </a:rPr>
              <a:t>, F., &amp; Penniman, J. (1983). Oregon Indians: Culture, history, &amp; current affairs, an atlas &amp; introduction. Portland, OR: Western Imprints, the Press of the Oregon Historical Society.</a:t>
            </a:r>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a:t>
            </a:fld>
            <a:endParaRPr lang="en-US"/>
          </a:p>
        </p:txBody>
      </p:sp>
    </p:spTree>
    <p:extLst>
      <p:ext uri="{BB962C8B-B14F-4D97-AF65-F5344CB8AC3E}">
        <p14:creationId xmlns:p14="http://schemas.microsoft.com/office/powerpoint/2010/main" val="265313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solidFill>
                  <a:srgbClr val="000000"/>
                </a:solidFill>
                <a:latin typeface="Times New Roman" panose="02020603050405020304" pitchFamily="18" charset="0"/>
              </a:rPr>
              <a:t>Columbia River Valley </a:t>
            </a:r>
            <a:r>
              <a:rPr lang="it-IT" sz="1200" dirty="0" err="1">
                <a:solidFill>
                  <a:srgbClr val="000000"/>
                </a:solidFill>
                <a:latin typeface="Times New Roman" panose="02020603050405020304" pitchFamily="18" charset="0"/>
              </a:rPr>
              <a:t>landscape</a:t>
            </a:r>
            <a:r>
              <a:rPr lang="it-IT" sz="1200" dirty="0">
                <a:solidFill>
                  <a:srgbClr val="000000"/>
                </a:solidFill>
                <a:latin typeface="Times New Roman" panose="02020603050405020304" pitchFamily="18" charset="0"/>
              </a:rPr>
              <a:t> in Oregon</a:t>
            </a:r>
            <a:endParaRPr lang="en-US" sz="1200" dirty="0"/>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3</a:t>
            </a:fld>
            <a:endParaRPr lang="en-US"/>
          </a:p>
        </p:txBody>
      </p:sp>
    </p:spTree>
    <p:extLst>
      <p:ext uri="{BB962C8B-B14F-4D97-AF65-F5344CB8AC3E}">
        <p14:creationId xmlns:p14="http://schemas.microsoft.com/office/powerpoint/2010/main" val="4276185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333333"/>
                </a:solidFill>
                <a:latin typeface="Source Sans Pro"/>
              </a:rPr>
              <a:t>Lower Columbia River estuary</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4</a:t>
            </a:fld>
            <a:endParaRPr lang="en-US"/>
          </a:p>
        </p:txBody>
      </p:sp>
    </p:spTree>
    <p:extLst>
      <p:ext uri="{BB962C8B-B14F-4D97-AF65-F5344CB8AC3E}">
        <p14:creationId xmlns:p14="http://schemas.microsoft.com/office/powerpoint/2010/main" val="16027704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Arial" panose="020B0604020202020204" pitchFamily="34" charset="0"/>
              </a:rPr>
              <a:t>Columbia River Gorge</a:t>
            </a:r>
            <a:endParaRPr lang="en-US" sz="1200"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5</a:t>
            </a:fld>
            <a:endParaRPr lang="en-US"/>
          </a:p>
        </p:txBody>
      </p:sp>
    </p:spTree>
    <p:extLst>
      <p:ext uri="{BB962C8B-B14F-4D97-AF65-F5344CB8AC3E}">
        <p14:creationId xmlns:p14="http://schemas.microsoft.com/office/powerpoint/2010/main" val="2915394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err="1">
                <a:solidFill>
                  <a:srgbClr val="222222"/>
                </a:solidFill>
                <a:latin typeface="Arial" panose="020B0604020202020204" pitchFamily="34" charset="0"/>
              </a:rPr>
              <a:t>Celilo</a:t>
            </a:r>
            <a:r>
              <a:rPr lang="en-US" sz="1200" dirty="0">
                <a:solidFill>
                  <a:srgbClr val="222222"/>
                </a:solidFill>
                <a:latin typeface="Arial" panose="020B0604020202020204" pitchFamily="34" charset="0"/>
              </a:rPr>
              <a:t> Falls (The falls no longer exists because the </a:t>
            </a:r>
            <a:r>
              <a:rPr lang="en-US" sz="1200" dirty="0" err="1">
                <a:solidFill>
                  <a:srgbClr val="222222"/>
                </a:solidFill>
                <a:latin typeface="Arial" panose="020B0604020202020204" pitchFamily="34" charset="0"/>
              </a:rPr>
              <a:t>Dalles</a:t>
            </a:r>
            <a:r>
              <a:rPr lang="en-US" sz="1200" dirty="0">
                <a:solidFill>
                  <a:srgbClr val="222222"/>
                </a:solidFill>
                <a:latin typeface="Arial" panose="020B0604020202020204" pitchFamily="34" charset="0"/>
              </a:rPr>
              <a:t> Dam backed up the river and covered it.)</a:t>
            </a:r>
            <a:endParaRPr lang="en-US" sz="1200"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6</a:t>
            </a:fld>
            <a:endParaRPr lang="en-US"/>
          </a:p>
        </p:txBody>
      </p:sp>
    </p:spTree>
    <p:extLst>
      <p:ext uri="{BB962C8B-B14F-4D97-AF65-F5344CB8AC3E}">
        <p14:creationId xmlns:p14="http://schemas.microsoft.com/office/powerpoint/2010/main" val="2658953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7</a:t>
            </a:fld>
            <a:endParaRPr lang="en-US"/>
          </a:p>
        </p:txBody>
      </p:sp>
    </p:spTree>
    <p:extLst>
      <p:ext uri="{BB962C8B-B14F-4D97-AF65-F5344CB8AC3E}">
        <p14:creationId xmlns:p14="http://schemas.microsoft.com/office/powerpoint/2010/main" val="28920314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222222"/>
                </a:solidFill>
                <a:latin typeface="Arial" panose="020B0604020202020204" pitchFamily="34" charset="0"/>
              </a:rPr>
              <a:t>Oregon coast, </a:t>
            </a:r>
            <a:r>
              <a:rPr lang="en-US" dirty="0" err="1">
                <a:solidFill>
                  <a:srgbClr val="222222"/>
                </a:solidFill>
                <a:latin typeface="Arial" panose="020B0604020202020204" pitchFamily="34" charset="0"/>
              </a:rPr>
              <a:t>Ecola</a:t>
            </a:r>
            <a:r>
              <a:rPr lang="en-US" dirty="0">
                <a:solidFill>
                  <a:srgbClr val="222222"/>
                </a:solidFill>
                <a:latin typeface="Arial" panose="020B0604020202020204" pitchFamily="34" charset="0"/>
              </a:rPr>
              <a:t> State Park, Haystack Rock</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9</a:t>
            </a:fld>
            <a:endParaRPr lang="en-US"/>
          </a:p>
        </p:txBody>
      </p:sp>
    </p:spTree>
    <p:extLst>
      <p:ext uri="{BB962C8B-B14F-4D97-AF65-F5344CB8AC3E}">
        <p14:creationId xmlns:p14="http://schemas.microsoft.com/office/powerpoint/2010/main" val="16846543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Arial" panose="020B0604020202020204" pitchFamily="34" charset="0"/>
              </a:rPr>
              <a:t>Coos Bay, Oregon</a:t>
            </a:r>
            <a:endParaRPr lang="en-US" sz="1200"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10</a:t>
            </a:fld>
            <a:endParaRPr lang="en-US"/>
          </a:p>
        </p:txBody>
      </p:sp>
    </p:spTree>
    <p:extLst>
      <p:ext uri="{BB962C8B-B14F-4D97-AF65-F5344CB8AC3E}">
        <p14:creationId xmlns:p14="http://schemas.microsoft.com/office/powerpoint/2010/main" val="2178989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Sunset panorama from Coquille Point in Bandon, Oregon. Oregon Islands National Wildlife Refuge.</a:t>
            </a:r>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11</a:t>
            </a:fld>
            <a:endParaRPr lang="en-US"/>
          </a:p>
        </p:txBody>
      </p:sp>
    </p:spTree>
    <p:extLst>
      <p:ext uri="{BB962C8B-B14F-4D97-AF65-F5344CB8AC3E}">
        <p14:creationId xmlns:p14="http://schemas.microsoft.com/office/powerpoint/2010/main" val="3715674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Arial" panose="020B0604020202020204" pitchFamily="34" charset="0"/>
              </a:rPr>
              <a:t>Willamette Valley near Woodburn (1909-1914) </a:t>
            </a:r>
            <a:endParaRPr lang="en-US" sz="1200"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14</a:t>
            </a:fld>
            <a:endParaRPr lang="en-US"/>
          </a:p>
        </p:txBody>
      </p:sp>
    </p:spTree>
    <p:extLst>
      <p:ext uri="{BB962C8B-B14F-4D97-AF65-F5344CB8AC3E}">
        <p14:creationId xmlns:p14="http://schemas.microsoft.com/office/powerpoint/2010/main" val="935541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222222"/>
                </a:solidFill>
                <a:latin typeface="Arial" panose="020B0604020202020204" pitchFamily="34" charset="0"/>
              </a:rPr>
              <a:t>View of the Molalla River</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15</a:t>
            </a:fld>
            <a:endParaRPr lang="en-US"/>
          </a:p>
        </p:txBody>
      </p:sp>
    </p:spTree>
    <p:extLst>
      <p:ext uri="{BB962C8B-B14F-4D97-AF65-F5344CB8AC3E}">
        <p14:creationId xmlns:p14="http://schemas.microsoft.com/office/powerpoint/2010/main" val="3829787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Waterfalls of Silver Falls State Park</a:t>
            </a:r>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16</a:t>
            </a:fld>
            <a:endParaRPr lang="en-US"/>
          </a:p>
        </p:txBody>
      </p:sp>
    </p:spTree>
    <p:extLst>
      <p:ext uri="{BB962C8B-B14F-4D97-AF65-F5344CB8AC3E}">
        <p14:creationId xmlns:p14="http://schemas.microsoft.com/office/powerpoint/2010/main" val="90223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Historic postcard drawings of the Willamette Valley</a:t>
            </a:r>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17</a:t>
            </a:fld>
            <a:endParaRPr lang="en-US"/>
          </a:p>
        </p:txBody>
      </p:sp>
    </p:spTree>
    <p:extLst>
      <p:ext uri="{BB962C8B-B14F-4D97-AF65-F5344CB8AC3E}">
        <p14:creationId xmlns:p14="http://schemas.microsoft.com/office/powerpoint/2010/main" val="952931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Historic postcard drawings of the Willamette Valley</a:t>
            </a:r>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18</a:t>
            </a:fld>
            <a:endParaRPr lang="en-US"/>
          </a:p>
        </p:txBody>
      </p:sp>
    </p:spTree>
    <p:extLst>
      <p:ext uri="{BB962C8B-B14F-4D97-AF65-F5344CB8AC3E}">
        <p14:creationId xmlns:p14="http://schemas.microsoft.com/office/powerpoint/2010/main" val="990194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Klamath County Marshes</a:t>
            </a:r>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21</a:t>
            </a:fld>
            <a:endParaRPr lang="en-US"/>
          </a:p>
        </p:txBody>
      </p:sp>
    </p:spTree>
    <p:extLst>
      <p:ext uri="{BB962C8B-B14F-4D97-AF65-F5344CB8AC3E}">
        <p14:creationId xmlns:p14="http://schemas.microsoft.com/office/powerpoint/2010/main" val="1319966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Lower Klamath National Wildlife Refuge in Oregon</a:t>
            </a:r>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22</a:t>
            </a:fld>
            <a:endParaRPr lang="en-US"/>
          </a:p>
        </p:txBody>
      </p:sp>
    </p:spTree>
    <p:extLst>
      <p:ext uri="{BB962C8B-B14F-4D97-AF65-F5344CB8AC3E}">
        <p14:creationId xmlns:p14="http://schemas.microsoft.com/office/powerpoint/2010/main" val="1302406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Upper Klamath Lake</a:t>
            </a:r>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23</a:t>
            </a:fld>
            <a:endParaRPr lang="en-US"/>
          </a:p>
        </p:txBody>
      </p:sp>
    </p:spTree>
    <p:extLst>
      <p:ext uri="{BB962C8B-B14F-4D97-AF65-F5344CB8AC3E}">
        <p14:creationId xmlns:p14="http://schemas.microsoft.com/office/powerpoint/2010/main" val="2364587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Klamath River (1912)</a:t>
            </a:r>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24</a:t>
            </a:fld>
            <a:endParaRPr lang="en-US"/>
          </a:p>
        </p:txBody>
      </p:sp>
    </p:spTree>
    <p:extLst>
      <p:ext uri="{BB962C8B-B14F-4D97-AF65-F5344CB8AC3E}">
        <p14:creationId xmlns:p14="http://schemas.microsoft.com/office/powerpoint/2010/main" val="1596816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Palatino Linotype" panose="02040502050505030304" pitchFamily="18" charset="0"/>
                <a:ea typeface="Calibri" panose="020F0502020204030204" pitchFamily="34" charset="0"/>
                <a:cs typeface="Times New Roman" panose="02020603050405020304" pitchFamily="18" charset="0"/>
              </a:rPr>
              <a:t>Grande Ronde Rivers</a:t>
            </a: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27</a:t>
            </a:fld>
            <a:endParaRPr lang="en-US"/>
          </a:p>
        </p:txBody>
      </p:sp>
    </p:spTree>
    <p:extLst>
      <p:ext uri="{BB962C8B-B14F-4D97-AF65-F5344CB8AC3E}">
        <p14:creationId xmlns:p14="http://schemas.microsoft.com/office/powerpoint/2010/main" val="1350383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view shows more detail of the John Day Formation and the overlying Picture Gorge Basalt exposed on the mountainsides north of Sheep Rock. In the foreground, erosion along the John Day River exposes Quaternary-age terrace gravels in the riverbank. This view is from the Sheep Rock Overlook along Highway 19.</a:t>
            </a:r>
          </a:p>
          <a:p>
            <a:r>
              <a:rPr lang="en-US" sz="1200" b="0" i="0" kern="1200" dirty="0">
                <a:solidFill>
                  <a:schemeClr val="tx1"/>
                </a:solidFill>
                <a:effectLst/>
                <a:latin typeface="+mn-lt"/>
                <a:ea typeface="+mn-ea"/>
                <a:cs typeface="+mn-cs"/>
                <a:hlinkClick r:id="rId3"/>
              </a:rPr>
              <a:t>U.S. Department of the Interior</a:t>
            </a:r>
            <a:r>
              <a:rPr lang="en-US" sz="1200" b="0" i="0" kern="120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hlinkClick r:id="rId4"/>
              </a:rPr>
              <a:t>U.S. Geological Survey</a:t>
            </a:r>
            <a:br>
              <a:rPr lang="en-US" dirty="0"/>
            </a:br>
            <a:r>
              <a:rPr lang="en-US" sz="1200" b="0" i="0" kern="1200" dirty="0">
                <a:solidFill>
                  <a:schemeClr val="tx1"/>
                </a:solidFill>
                <a:effectLst/>
                <a:latin typeface="+mn-lt"/>
                <a:ea typeface="+mn-ea"/>
                <a:cs typeface="+mn-cs"/>
              </a:rPr>
              <a:t>URL: https://3dparks.wr.usgs.gov/</a:t>
            </a:r>
            <a:r>
              <a:rPr lang="en-US" sz="1200" b="0" i="0" kern="1200" dirty="0" err="1">
                <a:solidFill>
                  <a:schemeClr val="tx1"/>
                </a:solidFill>
                <a:effectLst/>
                <a:latin typeface="+mn-lt"/>
                <a:ea typeface="+mn-ea"/>
                <a:cs typeface="+mn-cs"/>
              </a:rPr>
              <a:t>joda</a:t>
            </a:r>
            <a:r>
              <a:rPr lang="en-US" sz="1200" b="0" i="0" kern="1200" dirty="0">
                <a:solidFill>
                  <a:schemeClr val="tx1"/>
                </a:solidFill>
                <a:effectLst/>
                <a:latin typeface="+mn-lt"/>
                <a:ea typeface="+mn-ea"/>
                <a:cs typeface="+mn-cs"/>
              </a:rPr>
              <a:t>/html2/jd312.htm </a:t>
            </a:r>
            <a:br>
              <a:rPr lang="en-US" dirty="0"/>
            </a:br>
            <a:r>
              <a:rPr lang="en-US" sz="1200" b="0" i="0" kern="1200" dirty="0">
                <a:solidFill>
                  <a:schemeClr val="tx1"/>
                </a:solidFill>
                <a:effectLst/>
                <a:latin typeface="+mn-lt"/>
                <a:ea typeface="+mn-ea"/>
                <a:cs typeface="+mn-cs"/>
              </a:rPr>
              <a:t>Page Contact Information: </a:t>
            </a:r>
            <a:r>
              <a:rPr lang="en-US" sz="1200" b="0" i="0" kern="1200" dirty="0">
                <a:solidFill>
                  <a:schemeClr val="tx1"/>
                </a:solidFill>
                <a:effectLst/>
                <a:latin typeface="+mn-lt"/>
                <a:ea typeface="+mn-ea"/>
                <a:cs typeface="+mn-cs"/>
                <a:hlinkClick r:id="rId5"/>
              </a:rPr>
              <a:t>Education Webmaster</a:t>
            </a:r>
            <a:br>
              <a:rPr lang="en-US" dirty="0"/>
            </a:br>
            <a:r>
              <a:rPr lang="en-US" sz="1200" b="0" i="0" kern="1200" dirty="0">
                <a:solidFill>
                  <a:schemeClr val="tx1"/>
                </a:solidFill>
                <a:effectLst/>
                <a:latin typeface="+mn-lt"/>
                <a:ea typeface="+mn-ea"/>
                <a:cs typeface="+mn-cs"/>
              </a:rPr>
              <a:t>Page Last Modified: 03-May-2017@08:55</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28</a:t>
            </a:fld>
            <a:endParaRPr lang="en-US"/>
          </a:p>
        </p:txBody>
      </p:sp>
    </p:spTree>
    <p:extLst>
      <p:ext uri="{BB962C8B-B14F-4D97-AF65-F5344CB8AC3E}">
        <p14:creationId xmlns:p14="http://schemas.microsoft.com/office/powerpoint/2010/main" val="12934643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This view from the Painted Hills Overlook Trail shows beds of the John Day Formation gently folded into an anticline. The gray layers are mudstone, siltstone, and shale formed from sediments deposited on an ancient river floodplain. The black layers are thin beds of fossilized or carbonized vegetative matter (lignite) that formed in swamps on the floodplain. The red layers are ancient soil profiles (laterites) that formed on floodplain deposits (</a:t>
            </a:r>
            <a:r>
              <a:rPr lang="en-US" sz="1200" b="0" i="0" kern="1200" dirty="0">
                <a:solidFill>
                  <a:schemeClr val="tx1"/>
                </a:solidFill>
                <a:effectLst/>
                <a:latin typeface="+mn-lt"/>
                <a:ea typeface="+mn-ea"/>
                <a:cs typeface="+mn-cs"/>
                <a:hlinkClick r:id="rId3"/>
              </a:rPr>
              <a:t>Bestland and others, 2002</a:t>
            </a:r>
            <a:r>
              <a:rPr lang="en-US" sz="1200" b="0"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hlinkClick r:id="rId3"/>
              </a:rPr>
              <a:t> Fremd and others, 1994</a:t>
            </a:r>
            <a:r>
              <a:rPr lang="en-US" sz="1200" b="0" i="0" kern="1200" dirty="0">
                <a:solidFill>
                  <a:schemeClr val="tx1"/>
                </a:solidFill>
                <a:effectLst/>
                <a:latin typeface="+mn-lt"/>
                <a:ea typeface="+mn-ea"/>
                <a:cs typeface="+mn-cs"/>
              </a:rPr>
              <a:t>). Surface weathering breaks down these rocks into a clay-rich surface coating that easily erodes during summer flash floods and/or winter storms. The high clay content and rapid erosion during infrequent storms prevents plants from becoming established in the badlands areas. Note the examples of native bunch grasses in the foreground.</a:t>
            </a:r>
          </a:p>
          <a:p>
            <a:r>
              <a:rPr lang="en-US" sz="1200" b="0" i="0" kern="1200" dirty="0">
                <a:solidFill>
                  <a:schemeClr val="tx1"/>
                </a:solidFill>
                <a:effectLst/>
                <a:latin typeface="+mn-lt"/>
                <a:ea typeface="+mn-ea"/>
                <a:cs typeface="+mn-cs"/>
                <a:hlinkClick r:id="rId4"/>
              </a:rPr>
              <a:t>U.S. Department of the Interior</a:t>
            </a:r>
            <a:r>
              <a:rPr lang="en-US" sz="1200" b="0" i="0" kern="1200" dirty="0">
                <a:solidFill>
                  <a:schemeClr val="tx1"/>
                </a:solidFill>
                <a:effectLst/>
                <a:latin typeface="+mn-lt"/>
                <a:ea typeface="+mn-ea"/>
                <a:cs typeface="+mn-cs"/>
              </a:rPr>
              <a:t> | </a:t>
            </a:r>
            <a:r>
              <a:rPr lang="en-US" sz="1200" b="0" i="0" kern="1200" dirty="0">
                <a:solidFill>
                  <a:schemeClr val="tx1"/>
                </a:solidFill>
                <a:effectLst/>
                <a:latin typeface="+mn-lt"/>
                <a:ea typeface="+mn-ea"/>
                <a:cs typeface="+mn-cs"/>
                <a:hlinkClick r:id="rId5"/>
              </a:rPr>
              <a:t>U.S. Geological Survey</a:t>
            </a:r>
            <a:br>
              <a:rPr lang="en-US" dirty="0"/>
            </a:br>
            <a:r>
              <a:rPr lang="en-US" sz="1200" b="0" i="0" kern="1200" dirty="0">
                <a:solidFill>
                  <a:schemeClr val="tx1"/>
                </a:solidFill>
                <a:effectLst/>
                <a:latin typeface="+mn-lt"/>
                <a:ea typeface="+mn-ea"/>
                <a:cs typeface="+mn-cs"/>
              </a:rPr>
              <a:t>URL: https://3dparks.wr.usgs.gov/</a:t>
            </a:r>
            <a:r>
              <a:rPr lang="en-US" sz="1200" b="0" i="0" kern="1200" dirty="0" err="1">
                <a:solidFill>
                  <a:schemeClr val="tx1"/>
                </a:solidFill>
                <a:effectLst/>
                <a:latin typeface="+mn-lt"/>
                <a:ea typeface="+mn-ea"/>
                <a:cs typeface="+mn-cs"/>
              </a:rPr>
              <a:t>joda</a:t>
            </a:r>
            <a:r>
              <a:rPr lang="en-US" sz="1200" b="0" i="0" kern="1200" dirty="0">
                <a:solidFill>
                  <a:schemeClr val="tx1"/>
                </a:solidFill>
                <a:effectLst/>
                <a:latin typeface="+mn-lt"/>
                <a:ea typeface="+mn-ea"/>
                <a:cs typeface="+mn-cs"/>
              </a:rPr>
              <a:t>/html2/jd297.htm </a:t>
            </a:r>
            <a:br>
              <a:rPr lang="en-US" dirty="0"/>
            </a:br>
            <a:r>
              <a:rPr lang="en-US" sz="1200" b="0" i="0" kern="1200" dirty="0">
                <a:solidFill>
                  <a:schemeClr val="tx1"/>
                </a:solidFill>
                <a:effectLst/>
                <a:latin typeface="+mn-lt"/>
                <a:ea typeface="+mn-ea"/>
                <a:cs typeface="+mn-cs"/>
              </a:rPr>
              <a:t>Page Contact Information: </a:t>
            </a:r>
            <a:r>
              <a:rPr lang="en-US" sz="1200" b="0" i="0" kern="1200" dirty="0">
                <a:solidFill>
                  <a:schemeClr val="tx1"/>
                </a:solidFill>
                <a:effectLst/>
                <a:latin typeface="+mn-lt"/>
                <a:ea typeface="+mn-ea"/>
                <a:cs typeface="+mn-cs"/>
                <a:hlinkClick r:id="rId6"/>
              </a:rPr>
              <a:t>Education Webmaster</a:t>
            </a:r>
            <a:br>
              <a:rPr lang="en-US" dirty="0"/>
            </a:br>
            <a:r>
              <a:rPr lang="en-US" sz="1200" b="0" i="0" kern="1200" dirty="0">
                <a:solidFill>
                  <a:schemeClr val="tx1"/>
                </a:solidFill>
                <a:effectLst/>
                <a:latin typeface="+mn-lt"/>
                <a:ea typeface="+mn-ea"/>
                <a:cs typeface="+mn-cs"/>
              </a:rPr>
              <a:t>Page Last Modified: 03-May-2017@08:55</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29</a:t>
            </a:fld>
            <a:endParaRPr lang="en-US"/>
          </a:p>
        </p:txBody>
      </p:sp>
    </p:spTree>
    <p:extLst>
      <p:ext uri="{BB962C8B-B14F-4D97-AF65-F5344CB8AC3E}">
        <p14:creationId xmlns:p14="http://schemas.microsoft.com/office/powerpoint/2010/main" val="4184089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Crooked River of the Deschutes River Basin, Oregon, flows through Smith Rocks</a:t>
            </a:r>
          </a:p>
          <a:p>
            <a:r>
              <a:rPr lang="en-US" sz="1200" b="0" i="0" kern="1200" dirty="0">
                <a:solidFill>
                  <a:schemeClr val="tx1"/>
                </a:solidFill>
                <a:effectLst/>
                <a:latin typeface="+mn-lt"/>
                <a:ea typeface="+mn-ea"/>
                <a:cs typeface="+mn-cs"/>
              </a:rPr>
              <a:t>(Credit: David S Morgan, USGS. Public domain.)</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30</a:t>
            </a:fld>
            <a:endParaRPr lang="en-US"/>
          </a:p>
        </p:txBody>
      </p:sp>
    </p:spTree>
    <p:extLst>
      <p:ext uri="{BB962C8B-B14F-4D97-AF65-F5344CB8AC3E}">
        <p14:creationId xmlns:p14="http://schemas.microsoft.com/office/powerpoint/2010/main" val="2214070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Umatilla-Umatilla Breaks and John Day river</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31</a:t>
            </a:fld>
            <a:endParaRPr lang="en-US"/>
          </a:p>
        </p:txBody>
      </p:sp>
    </p:spTree>
    <p:extLst>
      <p:ext uri="{BB962C8B-B14F-4D97-AF65-F5344CB8AC3E}">
        <p14:creationId xmlns:p14="http://schemas.microsoft.com/office/powerpoint/2010/main" val="2178209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Steens</a:t>
            </a:r>
            <a:r>
              <a:rPr lang="en-US" dirty="0"/>
              <a:t> Mountain in eastern Oregon</a:t>
            </a:r>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34</a:t>
            </a:fld>
            <a:endParaRPr lang="en-US"/>
          </a:p>
        </p:txBody>
      </p:sp>
    </p:spTree>
    <p:extLst>
      <p:ext uri="{BB962C8B-B14F-4D97-AF65-F5344CB8AC3E}">
        <p14:creationId xmlns:p14="http://schemas.microsoft.com/office/powerpoint/2010/main" val="24944404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Malheur River at </a:t>
            </a:r>
            <a:r>
              <a:rPr lang="en-US" sz="1200" b="0" i="0" kern="1200" dirty="0" err="1">
                <a:solidFill>
                  <a:schemeClr val="tx1"/>
                </a:solidFill>
                <a:effectLst/>
                <a:latin typeface="+mn-lt"/>
                <a:ea typeface="+mn-ea"/>
                <a:cs typeface="+mn-cs"/>
              </a:rPr>
              <a:t>Drewsey</a:t>
            </a:r>
            <a:r>
              <a:rPr lang="en-US" sz="1200" b="0" i="0" kern="1200" dirty="0">
                <a:solidFill>
                  <a:schemeClr val="tx1"/>
                </a:solidFill>
                <a:effectLst/>
                <a:latin typeface="+mn-lt"/>
                <a:ea typeface="+mn-ea"/>
                <a:cs typeface="+mn-cs"/>
              </a:rPr>
              <a:t>.</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35</a:t>
            </a:fld>
            <a:endParaRPr lang="en-US"/>
          </a:p>
        </p:txBody>
      </p:sp>
    </p:spTree>
    <p:extLst>
      <p:ext uri="{BB962C8B-B14F-4D97-AF65-F5344CB8AC3E}">
        <p14:creationId xmlns:p14="http://schemas.microsoft.com/office/powerpoint/2010/main" val="35613532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Clouds over Harney Basin — near Burns, Great Basin region of Oregon.</a:t>
            </a:r>
          </a:p>
        </p:txBody>
      </p:sp>
      <p:sp>
        <p:nvSpPr>
          <p:cNvPr id="4" name="Slide Number Placeholder 3"/>
          <p:cNvSpPr>
            <a:spLocks noGrp="1"/>
          </p:cNvSpPr>
          <p:nvPr>
            <p:ph type="sldNum" sz="quarter" idx="5"/>
          </p:nvPr>
        </p:nvSpPr>
        <p:spPr/>
        <p:txBody>
          <a:bodyPr/>
          <a:lstStyle/>
          <a:p>
            <a:fld id="{75883D6F-C904-C64A-B37E-7602AF283020}" type="slidenum">
              <a:rPr lang="en-US" smtClean="0"/>
              <a:t>36</a:t>
            </a:fld>
            <a:endParaRPr lang="en-US"/>
          </a:p>
        </p:txBody>
      </p:sp>
    </p:spTree>
    <p:extLst>
      <p:ext uri="{BB962C8B-B14F-4D97-AF65-F5344CB8AC3E}">
        <p14:creationId xmlns:p14="http://schemas.microsoft.com/office/powerpoint/2010/main" val="14503742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high desert sagebrush steppe conjoins the east side of the Pueblo Mountains and the the Pueblo Mountain Wilderness Study Area, Oct. 17, 2017, by Greg Shine, BLM.</a:t>
            </a:r>
            <a:endParaRPr lang="en-US" dirty="0"/>
          </a:p>
          <a:p>
            <a:endParaRPr lang="en-US" dirty="0"/>
          </a:p>
        </p:txBody>
      </p:sp>
      <p:sp>
        <p:nvSpPr>
          <p:cNvPr id="4" name="Slide Number Placeholder 3"/>
          <p:cNvSpPr>
            <a:spLocks noGrp="1"/>
          </p:cNvSpPr>
          <p:nvPr>
            <p:ph type="sldNum" sz="quarter" idx="5"/>
          </p:nvPr>
        </p:nvSpPr>
        <p:spPr/>
        <p:txBody>
          <a:bodyPr/>
          <a:lstStyle/>
          <a:p>
            <a:fld id="{75883D6F-C904-C64A-B37E-7602AF283020}" type="slidenum">
              <a:rPr lang="en-US" smtClean="0"/>
              <a:t>37</a:t>
            </a:fld>
            <a:endParaRPr lang="en-US"/>
          </a:p>
        </p:txBody>
      </p:sp>
    </p:spTree>
    <p:extLst>
      <p:ext uri="{BB962C8B-B14F-4D97-AF65-F5344CB8AC3E}">
        <p14:creationId xmlns:p14="http://schemas.microsoft.com/office/powerpoint/2010/main" val="3724178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Source: Oregon Indians Culture, History, and Current Affairs: an Atlas and Introduction (Jeff Zucker, Kay Hummel, and Bob </a:t>
            </a:r>
            <a:r>
              <a:rPr lang="en-US" dirty="0" err="1"/>
              <a:t>Hogfoss</a:t>
            </a:r>
            <a:r>
              <a:rPr lang="en-US"/>
              <a:t>, 1983)</a:t>
            </a:r>
          </a:p>
          <a:p>
            <a:endParaRPr lang="en-US"/>
          </a:p>
        </p:txBody>
      </p:sp>
      <p:sp>
        <p:nvSpPr>
          <p:cNvPr id="4" name="Slide Number Placeholder 3"/>
          <p:cNvSpPr>
            <a:spLocks noGrp="1"/>
          </p:cNvSpPr>
          <p:nvPr>
            <p:ph type="sldNum" sz="quarter" idx="5"/>
          </p:nvPr>
        </p:nvSpPr>
        <p:spPr/>
        <p:txBody>
          <a:bodyPr/>
          <a:lstStyle/>
          <a:p>
            <a:fld id="{75883D6F-C904-C64A-B37E-7602AF283020}" type="slidenum">
              <a:rPr lang="en-US" smtClean="0"/>
              <a:t>40</a:t>
            </a:fld>
            <a:endParaRPr lang="en-US"/>
          </a:p>
        </p:txBody>
      </p:sp>
    </p:spTree>
    <p:extLst>
      <p:ext uri="{BB962C8B-B14F-4D97-AF65-F5344CB8AC3E}">
        <p14:creationId xmlns:p14="http://schemas.microsoft.com/office/powerpoint/2010/main" val="173758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9FC9FC1-764D-4B44-91A3-F099B13B3DA1}"/>
              </a:ext>
            </a:extLst>
          </p:cNvPr>
          <p:cNvSpPr>
            <a:spLocks noGrp="1"/>
          </p:cNvSpPr>
          <p:nvPr>
            <p:ph type="ctrTitle" hasCustomPrompt="1"/>
          </p:nvPr>
        </p:nvSpPr>
        <p:spPr>
          <a:xfrm>
            <a:off x="1004046" y="495300"/>
            <a:ext cx="9861176" cy="1286608"/>
          </a:xfrm>
        </p:spPr>
        <p:txBody>
          <a:bodyPr lIns="0" tIns="0" rIns="0" bIns="0" anchor="t" anchorCtr="0">
            <a:noAutofit/>
          </a:bodyPr>
          <a:lstStyle/>
          <a:p>
            <a:pPr algn="l"/>
            <a:r>
              <a:rPr lang="en-US" sz="4400" dirty="0"/>
              <a:t>Header goes here</a:t>
            </a:r>
          </a:p>
        </p:txBody>
      </p:sp>
    </p:spTree>
    <p:extLst>
      <p:ext uri="{BB962C8B-B14F-4D97-AF65-F5344CB8AC3E}">
        <p14:creationId xmlns:p14="http://schemas.microsoft.com/office/powerpoint/2010/main" val="274698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20DC6B-F0C6-1F4A-A6CA-E0ED4F42A45B}"/>
              </a:ext>
            </a:extLst>
          </p:cNvPr>
          <p:cNvSpPr>
            <a:spLocks noGrp="1"/>
          </p:cNvSpPr>
          <p:nvPr>
            <p:ph idx="1"/>
          </p:nvPr>
        </p:nvSpPr>
        <p:spPr>
          <a:xfrm>
            <a:off x="1004046" y="1825625"/>
            <a:ext cx="9861176"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465C4486-4B87-6A42-827E-8E1B5D29D0C2}"/>
              </a:ext>
            </a:extLst>
          </p:cNvPr>
          <p:cNvSpPr>
            <a:spLocks noGrp="1"/>
          </p:cNvSpPr>
          <p:nvPr>
            <p:ph type="ctrTitle" hasCustomPrompt="1"/>
          </p:nvPr>
        </p:nvSpPr>
        <p:spPr>
          <a:xfrm>
            <a:off x="1004046" y="495300"/>
            <a:ext cx="9861176" cy="1286608"/>
          </a:xfrm>
        </p:spPr>
        <p:txBody>
          <a:bodyPr lIns="0" tIns="0" rIns="0" bIns="0" anchor="t" anchorCtr="0">
            <a:noAutofit/>
          </a:bodyPr>
          <a:lstStyle/>
          <a:p>
            <a:pPr algn="l"/>
            <a:r>
              <a:rPr lang="en-US" sz="4400" dirty="0"/>
              <a:t>Header goes here</a:t>
            </a:r>
          </a:p>
        </p:txBody>
      </p:sp>
    </p:spTree>
    <p:extLst>
      <p:ext uri="{BB962C8B-B14F-4D97-AF65-F5344CB8AC3E}">
        <p14:creationId xmlns:p14="http://schemas.microsoft.com/office/powerpoint/2010/main" val="2533002960"/>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312" userDrawn="1">
          <p15:clr>
            <a:srgbClr val="FBAE40"/>
          </p15:clr>
        </p15:guide>
        <p15:guide id="3" pos="6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A2E3643-BE44-9A40-B13C-C20C0E576FAF}"/>
              </a:ext>
            </a:extLst>
          </p:cNvPr>
          <p:cNvSpPr>
            <a:spLocks noGrp="1"/>
          </p:cNvSpPr>
          <p:nvPr>
            <p:ph type="ctrTitle" hasCustomPrompt="1"/>
          </p:nvPr>
        </p:nvSpPr>
        <p:spPr>
          <a:xfrm>
            <a:off x="967946" y="2480073"/>
            <a:ext cx="9144000" cy="1655806"/>
          </a:xfrm>
          <a:prstGeom prst="rect">
            <a:avLst/>
          </a:prstGeom>
        </p:spPr>
        <p:txBody>
          <a:bodyPr lIns="0" tIns="0" rIns="0" bIns="0" anchor="t" anchorCtr="0">
            <a:noAutofit/>
          </a:bodyPr>
          <a:lstStyle>
            <a:lvl1pPr>
              <a:defRPr sz="6000"/>
            </a:lvl1pPr>
          </a:lstStyle>
          <a:p>
            <a:pPr algn="l"/>
            <a:r>
              <a:rPr lang="en-US" dirty="0"/>
              <a:t>Title</a:t>
            </a:r>
          </a:p>
        </p:txBody>
      </p:sp>
      <p:pic>
        <p:nvPicPr>
          <p:cNvPr id="5" name="Picture 4">
            <a:extLst>
              <a:ext uri="{FF2B5EF4-FFF2-40B4-BE49-F238E27FC236}">
                <a16:creationId xmlns:a16="http://schemas.microsoft.com/office/drawing/2014/main" id="{0B31582B-F700-4A40-AE5B-3C24969FD249}"/>
              </a:ext>
            </a:extLst>
          </p:cNvPr>
          <p:cNvPicPr>
            <a:picLocks noChangeAspect="1"/>
          </p:cNvPicPr>
          <p:nvPr userDrawn="1"/>
        </p:nvPicPr>
        <p:blipFill>
          <a:blip r:embed="rId2"/>
          <a:stretch>
            <a:fillRect/>
          </a:stretch>
        </p:blipFill>
        <p:spPr>
          <a:xfrm>
            <a:off x="10204656" y="462824"/>
            <a:ext cx="1386709" cy="1540787"/>
          </a:xfrm>
          <a:prstGeom prst="rect">
            <a:avLst/>
          </a:prstGeom>
        </p:spPr>
      </p:pic>
      <p:pic>
        <p:nvPicPr>
          <p:cNvPr id="6" name="Picture 5">
            <a:extLst>
              <a:ext uri="{FF2B5EF4-FFF2-40B4-BE49-F238E27FC236}">
                <a16:creationId xmlns:a16="http://schemas.microsoft.com/office/drawing/2014/main" id="{D725B2CE-746C-C942-888C-C76E223340A6}"/>
              </a:ext>
            </a:extLst>
          </p:cNvPr>
          <p:cNvPicPr>
            <a:picLocks noChangeAspect="1"/>
          </p:cNvPicPr>
          <p:nvPr userDrawn="1"/>
        </p:nvPicPr>
        <p:blipFill rotWithShape="1">
          <a:blip r:embed="rId3"/>
          <a:srcRect l="2318"/>
          <a:stretch>
            <a:fillRect/>
          </a:stretch>
        </p:blipFill>
        <p:spPr>
          <a:xfrm>
            <a:off x="-9144" y="5171396"/>
            <a:ext cx="12205447" cy="1695748"/>
          </a:xfrm>
          <a:prstGeom prst="rect">
            <a:avLst/>
          </a:prstGeom>
        </p:spPr>
      </p:pic>
    </p:spTree>
    <p:extLst>
      <p:ext uri="{BB962C8B-B14F-4D97-AF65-F5344CB8AC3E}">
        <p14:creationId xmlns:p14="http://schemas.microsoft.com/office/powerpoint/2010/main" val="4177468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D8F4644-8671-9F4C-BB8E-F21EE43B9F5B}"/>
              </a:ext>
            </a:extLst>
          </p:cNvPr>
          <p:cNvSpPr>
            <a:spLocks noGrp="1"/>
          </p:cNvSpPr>
          <p:nvPr>
            <p:ph type="ctrTitle" hasCustomPrompt="1"/>
          </p:nvPr>
        </p:nvSpPr>
        <p:spPr>
          <a:xfrm>
            <a:off x="1004046" y="495300"/>
            <a:ext cx="9861176" cy="1286608"/>
          </a:xfrm>
        </p:spPr>
        <p:txBody>
          <a:bodyPr lIns="0" tIns="0" rIns="0" bIns="0" anchor="t" anchorCtr="0">
            <a:noAutofit/>
          </a:bodyPr>
          <a:lstStyle/>
          <a:p>
            <a:pPr algn="l"/>
            <a:r>
              <a:rPr lang="en-US" sz="4400" dirty="0"/>
              <a:t>Header goes here</a:t>
            </a:r>
          </a:p>
        </p:txBody>
      </p:sp>
      <p:sp>
        <p:nvSpPr>
          <p:cNvPr id="8" name="Title 1">
            <a:extLst>
              <a:ext uri="{FF2B5EF4-FFF2-40B4-BE49-F238E27FC236}">
                <a16:creationId xmlns:a16="http://schemas.microsoft.com/office/drawing/2014/main" id="{5D147E33-80AE-2A44-A5B1-C8FFCCA49685}"/>
              </a:ext>
            </a:extLst>
          </p:cNvPr>
          <p:cNvSpPr txBox="1">
            <a:spLocks/>
          </p:cNvSpPr>
          <p:nvPr userDrawn="1"/>
        </p:nvSpPr>
        <p:spPr>
          <a:xfrm>
            <a:off x="1004046" y="2400300"/>
            <a:ext cx="9484660" cy="320537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10000"/>
              </a:lnSpc>
            </a:pP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Lorem ipsum dolor sit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amet</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consectetur</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adipiscing</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elit</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sed</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do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eiusmod</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tempor</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incididunt</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ut</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labore</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et dolore magna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aliqua</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Ut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enim</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ad minim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veniam</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quis</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nostrud</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exercitation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ullamco</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laboris</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nisi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ut</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aliquip</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ex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ea</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commodo</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3200" dirty="0" err="1">
                <a:solidFill>
                  <a:schemeClr val="tx1">
                    <a:lumMod val="75000"/>
                    <a:lumOff val="25000"/>
                  </a:schemeClr>
                </a:solidFill>
                <a:latin typeface="Helvetica Neue Light" panose="02000403000000020004" pitchFamily="2" charset="0"/>
                <a:ea typeface="Helvetica Neue Light" panose="02000403000000020004" pitchFamily="2" charset="0"/>
              </a:rPr>
              <a:t>consequat</a:t>
            </a:r>
            <a:r>
              <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rPr>
              <a:t>.</a:t>
            </a:r>
          </a:p>
          <a:p>
            <a:pPr algn="l"/>
            <a:endPar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endParaRPr lang="en-US" sz="3200" dirty="0">
              <a:solidFill>
                <a:schemeClr val="tx1">
                  <a:lumMod val="75000"/>
                  <a:lumOff val="25000"/>
                </a:schemeClr>
              </a:solidFill>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1484616802"/>
      </p:ext>
    </p:extLst>
  </p:cSld>
  <p:clrMapOvr>
    <a:masterClrMapping/>
  </p:clrMapOvr>
  <p:extLst>
    <p:ext uri="{DCECCB84-F9BA-43D5-87BE-67443E8EF086}">
      <p15:sldGuideLst xmlns:p15="http://schemas.microsoft.com/office/powerpoint/2012/main">
        <p15:guide id="1" orient="horz" pos="1512" userDrawn="1">
          <p15:clr>
            <a:srgbClr val="FBAE40"/>
          </p15:clr>
        </p15:guide>
        <p15:guide id="2" orient="horz" pos="312" userDrawn="1">
          <p15:clr>
            <a:srgbClr val="FBAE40"/>
          </p15:clr>
        </p15:guide>
        <p15:guide id="3" pos="62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D8F4644-8671-9F4C-BB8E-F21EE43B9F5B}"/>
              </a:ext>
            </a:extLst>
          </p:cNvPr>
          <p:cNvSpPr>
            <a:spLocks noGrp="1"/>
          </p:cNvSpPr>
          <p:nvPr>
            <p:ph type="ctrTitle" hasCustomPrompt="1"/>
          </p:nvPr>
        </p:nvSpPr>
        <p:spPr>
          <a:xfrm>
            <a:off x="1004046" y="495300"/>
            <a:ext cx="9861176" cy="1286608"/>
          </a:xfrm>
        </p:spPr>
        <p:txBody>
          <a:bodyPr lIns="0" tIns="0" rIns="0" bIns="0" anchor="t" anchorCtr="0">
            <a:noAutofit/>
          </a:bodyPr>
          <a:lstStyle/>
          <a:p>
            <a:pPr algn="l"/>
            <a:r>
              <a:rPr lang="en-US" sz="4400" dirty="0"/>
              <a:t>Header goes here</a:t>
            </a:r>
          </a:p>
        </p:txBody>
      </p:sp>
      <p:sp>
        <p:nvSpPr>
          <p:cNvPr id="4" name="Title 1">
            <a:extLst>
              <a:ext uri="{FF2B5EF4-FFF2-40B4-BE49-F238E27FC236}">
                <a16:creationId xmlns:a16="http://schemas.microsoft.com/office/drawing/2014/main" id="{60B204CB-F132-9845-8A82-AE290FD8A871}"/>
              </a:ext>
            </a:extLst>
          </p:cNvPr>
          <p:cNvSpPr txBox="1">
            <a:spLocks/>
          </p:cNvSpPr>
          <p:nvPr userDrawn="1"/>
        </p:nvSpPr>
        <p:spPr>
          <a:xfrm>
            <a:off x="1004046" y="2401824"/>
            <a:ext cx="9292893" cy="3791448"/>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marL="457200" indent="-457200" algn="l">
              <a:lnSpc>
                <a:spcPct val="100000"/>
              </a:lnSpc>
              <a:spcAft>
                <a:spcPts val="1200"/>
              </a:spcAft>
              <a:buFont typeface="Arial" panose="020B0604020202020204" pitchFamily="34" charset="0"/>
              <a:buChar char="•"/>
            </a:pP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Lorem ipsum dolor sit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amet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consectetur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adipiscing</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elit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sed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do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eiusmod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tempor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a:t>
            </a:r>
          </a:p>
          <a:p>
            <a:pPr marL="457200" indent="-457200" algn="l">
              <a:lnSpc>
                <a:spcPct val="100000"/>
              </a:lnSpc>
              <a:spcAft>
                <a:spcPts val="1200"/>
              </a:spcAft>
              <a:buFont typeface="Arial" panose="020B0604020202020204" pitchFamily="34" charset="0"/>
              <a:buChar char="•"/>
            </a:pP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Lorem ipsum dolor sit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amet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consectetur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adipiscing</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elit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sed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do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eiusmod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tempor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a:t>
            </a:r>
          </a:p>
          <a:p>
            <a:pPr marL="457200" indent="-457200" algn="l">
              <a:lnSpc>
                <a:spcPct val="100000"/>
              </a:lnSpc>
              <a:spcAft>
                <a:spcPts val="1200"/>
              </a:spcAft>
              <a:buFont typeface="Arial" panose="020B0604020202020204" pitchFamily="34" charset="0"/>
              <a:buChar char="•"/>
            </a:pP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Lorem ipsum dolor sit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amet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consectetur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adipiscing</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elit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sed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do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eiusmod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tempor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a:t>
            </a:r>
          </a:p>
        </p:txBody>
      </p:sp>
    </p:spTree>
    <p:extLst>
      <p:ext uri="{BB962C8B-B14F-4D97-AF65-F5344CB8AC3E}">
        <p14:creationId xmlns:p14="http://schemas.microsoft.com/office/powerpoint/2010/main" val="2155880779"/>
      </p:ext>
    </p:extLst>
  </p:cSld>
  <p:clrMapOvr>
    <a:masterClrMapping/>
  </p:clrMapOvr>
  <p:extLst>
    <p:ext uri="{DCECCB84-F9BA-43D5-87BE-67443E8EF086}">
      <p15:sldGuideLst xmlns:p15="http://schemas.microsoft.com/office/powerpoint/2012/main">
        <p15:guide id="1" orient="horz" pos="1512">
          <p15:clr>
            <a:srgbClr val="FBAE40"/>
          </p15:clr>
        </p15:guide>
        <p15:guide id="2" orient="horz" pos="312">
          <p15:clr>
            <a:srgbClr val="FBAE40"/>
          </p15:clr>
        </p15:guide>
        <p15:guide id="3" pos="62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3223E14-6CE7-BF4E-AAD5-05A4122466C2}"/>
              </a:ext>
            </a:extLst>
          </p:cNvPr>
          <p:cNvSpPr>
            <a:spLocks noGrp="1"/>
          </p:cNvSpPr>
          <p:nvPr>
            <p:ph type="ctrTitle" hasCustomPrompt="1"/>
          </p:nvPr>
        </p:nvSpPr>
        <p:spPr>
          <a:xfrm>
            <a:off x="4512364" y="495300"/>
            <a:ext cx="6689036" cy="1474177"/>
          </a:xfrm>
        </p:spPr>
        <p:txBody>
          <a:bodyPr lIns="0" tIns="0" rIns="0" bIns="0" anchor="t" anchorCtr="0">
            <a:noAutofit/>
          </a:bodyPr>
          <a:lstStyle/>
          <a:p>
            <a:pPr algn="r"/>
            <a:r>
              <a:rPr lang="en-US" sz="4400" dirty="0"/>
              <a:t>Header goes here</a:t>
            </a:r>
          </a:p>
        </p:txBody>
      </p:sp>
      <p:sp>
        <p:nvSpPr>
          <p:cNvPr id="8" name="Title 1">
            <a:extLst>
              <a:ext uri="{FF2B5EF4-FFF2-40B4-BE49-F238E27FC236}">
                <a16:creationId xmlns:a16="http://schemas.microsoft.com/office/drawing/2014/main" id="{0B522221-339B-1A4B-B612-71A1CA43D774}"/>
              </a:ext>
            </a:extLst>
          </p:cNvPr>
          <p:cNvSpPr txBox="1">
            <a:spLocks/>
          </p:cNvSpPr>
          <p:nvPr userDrawn="1"/>
        </p:nvSpPr>
        <p:spPr>
          <a:xfrm>
            <a:off x="4651513" y="2400300"/>
            <a:ext cx="6549887" cy="3722203"/>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r">
              <a:lnSpc>
                <a:spcPct val="110000"/>
              </a:lnSpc>
            </a:pP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Lorem ipsum dolor sit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amet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consectetur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adipiscing</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elit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sed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do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eiusmod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tempor</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incididunt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ut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labore</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et dolore magna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aliqua</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Ut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enim</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ad minim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veniam</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quis</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nostrud</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exercitation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ullamco</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laboris</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nisi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ut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aliquip</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ex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ea</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commodo</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 </a:t>
            </a:r>
            <a:r>
              <a:rPr lang="en-US" sz="2800" dirty="0" err="1">
                <a:solidFill>
                  <a:schemeClr val="tx1">
                    <a:lumMod val="75000"/>
                    <a:lumOff val="25000"/>
                  </a:schemeClr>
                </a:solidFill>
                <a:latin typeface="Helvetica Neue Light" panose="02000403000000020004" pitchFamily="2" charset="0"/>
                <a:ea typeface="Helvetica Neue Light" panose="02000403000000020004" pitchFamily="2" charset="0"/>
              </a:rPr>
              <a:t>consequat</a:t>
            </a:r>
            <a:r>
              <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rPr>
              <a:t>.</a:t>
            </a:r>
          </a:p>
          <a:p>
            <a:pPr algn="r"/>
            <a:endPar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r"/>
            <a:endParaRPr lang="en-US" sz="2800" dirty="0">
              <a:solidFill>
                <a:schemeClr val="tx1">
                  <a:lumMod val="75000"/>
                  <a:lumOff val="25000"/>
                </a:schemeClr>
              </a:solidFill>
              <a:latin typeface="Helvetica Neue Light" panose="02000403000000020004" pitchFamily="2" charset="0"/>
              <a:ea typeface="Helvetica Neue Light" panose="02000403000000020004" pitchFamily="2" charset="0"/>
            </a:endParaRPr>
          </a:p>
        </p:txBody>
      </p:sp>
      <p:pic>
        <p:nvPicPr>
          <p:cNvPr id="9" name="Picture 8">
            <a:extLst>
              <a:ext uri="{FF2B5EF4-FFF2-40B4-BE49-F238E27FC236}">
                <a16:creationId xmlns:a16="http://schemas.microsoft.com/office/drawing/2014/main" id="{1860A9AE-8C6D-D74D-BB8E-0FA4DA9CB2FF}"/>
              </a:ext>
            </a:extLst>
          </p:cNvPr>
          <p:cNvPicPr>
            <a:picLocks noChangeAspect="1"/>
          </p:cNvPicPr>
          <p:nvPr userDrawn="1"/>
        </p:nvPicPr>
        <p:blipFill rotWithShape="1">
          <a:blip r:embed="rId2"/>
          <a:srcRect l="30663" r="28923"/>
          <a:stretch/>
        </p:blipFill>
        <p:spPr>
          <a:xfrm>
            <a:off x="-139148" y="-30370"/>
            <a:ext cx="4194314" cy="6918739"/>
          </a:xfrm>
          <a:prstGeom prst="rect">
            <a:avLst/>
          </a:prstGeom>
        </p:spPr>
      </p:pic>
    </p:spTree>
    <p:extLst>
      <p:ext uri="{BB962C8B-B14F-4D97-AF65-F5344CB8AC3E}">
        <p14:creationId xmlns:p14="http://schemas.microsoft.com/office/powerpoint/2010/main" val="2253498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63A49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522803-E98B-6C4E-8362-A40CA90B27AC}"/>
              </a:ext>
            </a:extLst>
          </p:cNvPr>
          <p:cNvSpPr>
            <a:spLocks noGrp="1"/>
          </p:cNvSpPr>
          <p:nvPr>
            <p:ph type="ctrTitle" hasCustomPrompt="1"/>
          </p:nvPr>
        </p:nvSpPr>
        <p:spPr>
          <a:xfrm>
            <a:off x="990600" y="2400300"/>
            <a:ext cx="7855226" cy="2117912"/>
          </a:xfrm>
        </p:spPr>
        <p:txBody>
          <a:bodyPr lIns="0" tIns="0" rIns="0" bIns="0" anchor="t" anchorCtr="0">
            <a:noAutofit/>
          </a:bodyPr>
          <a:lstStyle/>
          <a:p>
            <a:pPr algn="l"/>
            <a:r>
              <a:rPr lang="en-US" sz="4800" dirty="0">
                <a:solidFill>
                  <a:schemeClr val="bg1"/>
                </a:solidFill>
              </a:rPr>
              <a:t>Divider section header goes here</a:t>
            </a:r>
          </a:p>
        </p:txBody>
      </p:sp>
      <p:cxnSp>
        <p:nvCxnSpPr>
          <p:cNvPr id="4" name="Straight Connector 3">
            <a:extLst>
              <a:ext uri="{FF2B5EF4-FFF2-40B4-BE49-F238E27FC236}">
                <a16:creationId xmlns:a16="http://schemas.microsoft.com/office/drawing/2014/main" id="{4D94EE6C-309C-8241-9796-B41E3B97EEF1}"/>
              </a:ext>
            </a:extLst>
          </p:cNvPr>
          <p:cNvCxnSpPr>
            <a:cxnSpLocks/>
          </p:cNvCxnSpPr>
          <p:nvPr userDrawn="1"/>
        </p:nvCxnSpPr>
        <p:spPr>
          <a:xfrm>
            <a:off x="990600" y="2163233"/>
            <a:ext cx="1196009" cy="0"/>
          </a:xfrm>
          <a:prstGeom prst="line">
            <a:avLst/>
          </a:prstGeom>
          <a:ln w="603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07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63A49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B6B578-CF4B-DF47-9B27-E182C9A375C3}"/>
              </a:ext>
            </a:extLst>
          </p:cNvPr>
          <p:cNvPicPr>
            <a:picLocks noChangeAspect="1"/>
          </p:cNvPicPr>
          <p:nvPr userDrawn="1"/>
        </p:nvPicPr>
        <p:blipFill rotWithShape="1">
          <a:blip r:embed="rId2"/>
          <a:srcRect l="-143" t="2970" r="277" b="12298"/>
          <a:stretch/>
        </p:blipFill>
        <p:spPr>
          <a:xfrm>
            <a:off x="-111370" y="-82062"/>
            <a:ext cx="12414739" cy="7022124"/>
          </a:xfrm>
          <a:prstGeom prst="rect">
            <a:avLst/>
          </a:prstGeom>
        </p:spPr>
      </p:pic>
      <p:sp>
        <p:nvSpPr>
          <p:cNvPr id="6" name="Title 1">
            <a:extLst>
              <a:ext uri="{FF2B5EF4-FFF2-40B4-BE49-F238E27FC236}">
                <a16:creationId xmlns:a16="http://schemas.microsoft.com/office/drawing/2014/main" id="{E5F2B2CA-92F2-FC42-B600-734D92EFDAF3}"/>
              </a:ext>
            </a:extLst>
          </p:cNvPr>
          <p:cNvSpPr>
            <a:spLocks noGrp="1"/>
          </p:cNvSpPr>
          <p:nvPr>
            <p:ph type="ctrTitle"/>
          </p:nvPr>
        </p:nvSpPr>
        <p:spPr>
          <a:xfrm>
            <a:off x="990600" y="495300"/>
            <a:ext cx="9861176" cy="1286608"/>
          </a:xfrm>
        </p:spPr>
        <p:txBody>
          <a:bodyPr lIns="0" tIns="0" rIns="0" bIns="0" anchor="t" anchorCtr="0">
            <a:noAutofit/>
          </a:bodyPr>
          <a:lstStyle/>
          <a:p>
            <a:pPr algn="l"/>
            <a:r>
              <a:rPr lang="en-US" sz="4400" dirty="0">
                <a:solidFill>
                  <a:schemeClr val="bg1"/>
                </a:solidFill>
              </a:rPr>
              <a:t>Header goes here</a:t>
            </a:r>
          </a:p>
        </p:txBody>
      </p:sp>
    </p:spTree>
    <p:extLst>
      <p:ext uri="{BB962C8B-B14F-4D97-AF65-F5344CB8AC3E}">
        <p14:creationId xmlns:p14="http://schemas.microsoft.com/office/powerpoint/2010/main" val="416752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D87286-3C60-194F-A3FA-589D786D1F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2D821537-F67A-AD4B-961C-8E36928C0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07103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0" r:id="rId5"/>
    <p:sldLayoutId id="2147483653" r:id="rId6"/>
    <p:sldLayoutId id="2147483655" r:id="rId7"/>
    <p:sldLayoutId id="2147483661" r:id="rId8"/>
  </p:sldLayoutIdLst>
  <p:txStyles>
    <p:titleStyle>
      <a:lvl1pPr algn="l" defTabSz="914400" rtl="0" eaLnBrk="1" latinLnBrk="0" hangingPunct="1">
        <a:lnSpc>
          <a:spcPct val="90000"/>
        </a:lnSpc>
        <a:spcBef>
          <a:spcPct val="0"/>
        </a:spcBef>
        <a:buNone/>
        <a:defRPr sz="4400" b="1" i="0" kern="1200">
          <a:solidFill>
            <a:srgbClr val="9D365E"/>
          </a:solidFill>
          <a:latin typeface="Barlow ExtraBold" pitchFamily="2" charset="77"/>
          <a:ea typeface="Helvetica Neue Medium" panose="02000503000000020004" pitchFamily="2" charset="0"/>
          <a:cs typeface="Helvetica Neue Medium" panose="02000503000000020004"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lumOff val="25000"/>
            </a:schemeClr>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Helvetica Neue Light" panose="02000403000000020004" pitchFamily="2" charset="0"/>
          <a:ea typeface="Helvetica Neue Light" panose="02000403000000020004" pitchFamily="2" charset="0"/>
          <a:cs typeface="Helvetica Neue" panose="02000503000000020004"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a:xfrm>
            <a:off x="990600" y="2400300"/>
            <a:ext cx="10210800" cy="1908941"/>
          </a:xfrm>
        </p:spPr>
        <p:txBody>
          <a:bodyPr lIns="0" tIns="0" rIns="0" bIns="0" anchor="t" anchorCtr="0">
            <a:noAutofit/>
          </a:bodyPr>
          <a:lstStyle/>
          <a:p>
            <a:r>
              <a:rPr lang="en-US" sz="7200" dirty="0"/>
              <a:t>Natural &amp; Cultural Areas of Traditional Oregon</a:t>
            </a:r>
          </a:p>
        </p:txBody>
      </p:sp>
      <p:pic>
        <p:nvPicPr>
          <p:cNvPr id="5" name="Picture 4">
            <a:extLst>
              <a:ext uri="{FF2B5EF4-FFF2-40B4-BE49-F238E27FC236}">
                <a16:creationId xmlns:a16="http://schemas.microsoft.com/office/drawing/2014/main" id="{61916646-6FC8-E940-9B37-6223DD6CCDEE}"/>
              </a:ext>
            </a:extLst>
          </p:cNvPr>
          <p:cNvPicPr>
            <a:picLocks noChangeAspect="1"/>
          </p:cNvPicPr>
          <p:nvPr/>
        </p:nvPicPr>
        <p:blipFill>
          <a:blip r:embed="rId2"/>
          <a:stretch>
            <a:fillRect/>
          </a:stretch>
        </p:blipFill>
        <p:spPr>
          <a:xfrm>
            <a:off x="10204656" y="462824"/>
            <a:ext cx="1386709" cy="1540787"/>
          </a:xfrm>
          <a:prstGeom prst="rect">
            <a:avLst/>
          </a:prstGeom>
        </p:spPr>
      </p:pic>
      <p:pic>
        <p:nvPicPr>
          <p:cNvPr id="7" name="Picture 6">
            <a:extLst>
              <a:ext uri="{FF2B5EF4-FFF2-40B4-BE49-F238E27FC236}">
                <a16:creationId xmlns:a16="http://schemas.microsoft.com/office/drawing/2014/main" id="{44F61160-21D4-814A-9240-5EDFE430271D}"/>
              </a:ext>
            </a:extLst>
          </p:cNvPr>
          <p:cNvPicPr>
            <a:picLocks noChangeAspect="1"/>
          </p:cNvPicPr>
          <p:nvPr/>
        </p:nvPicPr>
        <p:blipFill rotWithShape="1">
          <a:blip r:embed="rId3"/>
          <a:srcRect l="2318"/>
          <a:stretch>
            <a:fillRect/>
          </a:stretch>
        </p:blipFill>
        <p:spPr>
          <a:xfrm>
            <a:off x="-9144" y="5171396"/>
            <a:ext cx="12205447" cy="1695748"/>
          </a:xfrm>
          <a:prstGeom prst="rect">
            <a:avLst/>
          </a:prstGeom>
        </p:spPr>
      </p:pic>
    </p:spTree>
    <p:extLst>
      <p:ext uri="{BB962C8B-B14F-4D97-AF65-F5344CB8AC3E}">
        <p14:creationId xmlns:p14="http://schemas.microsoft.com/office/powerpoint/2010/main" val="246569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map&#10;&#10;Description generated with very high confidence">
            <a:extLst>
              <a:ext uri="{FF2B5EF4-FFF2-40B4-BE49-F238E27FC236}">
                <a16:creationId xmlns:a16="http://schemas.microsoft.com/office/drawing/2014/main" id="{33AF15B4-3C94-3849-BA06-58C2C098D96C}"/>
              </a:ext>
            </a:extLst>
          </p:cNvPr>
          <p:cNvPicPr>
            <a:picLocks noChangeAspect="1"/>
          </p:cNvPicPr>
          <p:nvPr/>
        </p:nvPicPr>
        <p:blipFill rotWithShape="1">
          <a:blip r:embed="rId3">
            <a:extLst>
              <a:ext uri="{28A0092B-C50C-407E-A947-70E740481C1C}">
                <a14:useLocalDpi xmlns:a14="http://schemas.microsoft.com/office/drawing/2010/main" val="0"/>
              </a:ext>
            </a:extLst>
          </a:blip>
          <a:srcRect r="5239" b="-1"/>
          <a:stretch/>
        </p:blipFill>
        <p:spPr>
          <a:xfrm>
            <a:off x="2654957" y="711863"/>
            <a:ext cx="6559353" cy="597029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Lower Columbia</a:t>
            </a:r>
          </a:p>
        </p:txBody>
      </p:sp>
      <p:cxnSp>
        <p:nvCxnSpPr>
          <p:cNvPr id="12" name="Straight Connector 11">
            <a:extLst>
              <a:ext uri="{FF2B5EF4-FFF2-40B4-BE49-F238E27FC236}">
                <a16:creationId xmlns:a16="http://schemas.microsoft.com/office/drawing/2014/main" id="{0C82CA32-765A-E346-8482-204EC771015C}"/>
              </a:ext>
            </a:extLst>
          </p:cNvPr>
          <p:cNvCxnSpPr/>
          <p:nvPr/>
        </p:nvCxnSpPr>
        <p:spPr>
          <a:xfrm>
            <a:off x="4687614" y="1771398"/>
            <a:ext cx="1776248" cy="0"/>
          </a:xfrm>
          <a:prstGeom prst="line">
            <a:avLst/>
          </a:prstGeom>
          <a:ln w="38100">
            <a:solidFill>
              <a:srgbClr val="9D36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0123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DBDB3AA-51D6-7744-A801-63E54F4D1564}"/>
              </a:ext>
            </a:extLst>
          </p:cNvPr>
          <p:cNvPicPr>
            <a:picLocks noChangeAspect="1"/>
          </p:cNvPicPr>
          <p:nvPr/>
        </p:nvPicPr>
        <p:blipFill rotWithShape="1">
          <a:blip r:embed="rId3"/>
          <a:srcRect t="15730"/>
          <a:stretch/>
        </p:blipFill>
        <p:spPr>
          <a:xfrm>
            <a:off x="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Lower Columbia</a:t>
            </a:r>
          </a:p>
        </p:txBody>
      </p:sp>
    </p:spTree>
    <p:extLst>
      <p:ext uri="{BB962C8B-B14F-4D97-AF65-F5344CB8AC3E}">
        <p14:creationId xmlns:p14="http://schemas.microsoft.com/office/powerpoint/2010/main" val="2498686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n estuary with many channels widening towards the sea through lush forests and grasslands, village in distance.">
            <a:extLst>
              <a:ext uri="{FF2B5EF4-FFF2-40B4-BE49-F238E27FC236}">
                <a16:creationId xmlns:a16="http://schemas.microsoft.com/office/drawing/2014/main" id="{1D4E8C17-545E-5E48-809D-1ED0082FE3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24" t="4178" r="-424" b="34645"/>
          <a:stretch/>
        </p:blipFill>
        <p:spPr bwMode="auto">
          <a:xfrm>
            <a:off x="-42040" y="-181146"/>
            <a:ext cx="12381186" cy="723358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Lower Columbia</a:t>
            </a:r>
          </a:p>
        </p:txBody>
      </p:sp>
    </p:spTree>
    <p:extLst>
      <p:ext uri="{BB962C8B-B14F-4D97-AF65-F5344CB8AC3E}">
        <p14:creationId xmlns:p14="http://schemas.microsoft.com/office/powerpoint/2010/main" val="103723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A458D9F-BB01-9C49-8264-442303B5BC42}"/>
              </a:ext>
            </a:extLst>
          </p:cNvPr>
          <p:cNvPicPr>
            <a:picLocks noChangeAspect="1"/>
          </p:cNvPicPr>
          <p:nvPr/>
        </p:nvPicPr>
        <p:blipFill rotWithShape="1">
          <a:blip r:embed="rId3"/>
          <a:srcRect t="29687"/>
          <a:stretch/>
        </p:blipFill>
        <p:spPr>
          <a:xfrm>
            <a:off x="-63041" y="-21010"/>
            <a:ext cx="12350803" cy="6947328"/>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Lower Columbia</a:t>
            </a:r>
          </a:p>
        </p:txBody>
      </p:sp>
    </p:spTree>
    <p:extLst>
      <p:ext uri="{BB962C8B-B14F-4D97-AF65-F5344CB8AC3E}">
        <p14:creationId xmlns:p14="http://schemas.microsoft.com/office/powerpoint/2010/main" val="3242198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A37B340-7DB5-0848-9232-25F114523619}"/>
              </a:ext>
            </a:extLst>
          </p:cNvPr>
          <p:cNvPicPr>
            <a:picLocks noChangeAspect="1"/>
          </p:cNvPicPr>
          <p:nvPr/>
        </p:nvPicPr>
        <p:blipFill rotWithShape="1">
          <a:blip r:embed="rId3"/>
          <a:srcRect t="9064" r="18098" b="18099"/>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Lower Columbia</a:t>
            </a:r>
          </a:p>
        </p:txBody>
      </p:sp>
    </p:spTree>
    <p:extLst>
      <p:ext uri="{BB962C8B-B14F-4D97-AF65-F5344CB8AC3E}">
        <p14:creationId xmlns:p14="http://schemas.microsoft.com/office/powerpoint/2010/main" val="2306164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lIns="0" tIns="0" rIns="0" bIns="0" anchor="t" anchorCtr="0">
            <a:noAutofit/>
          </a:bodyPr>
          <a:lstStyle/>
          <a:p>
            <a:pPr algn="l"/>
            <a:r>
              <a:rPr lang="en-US" sz="4400" dirty="0"/>
              <a:t>Lower Columbia</a:t>
            </a:r>
          </a:p>
        </p:txBody>
      </p:sp>
      <p:sp>
        <p:nvSpPr>
          <p:cNvPr id="6" name="Title 1">
            <a:extLst>
              <a:ext uri="{FF2B5EF4-FFF2-40B4-BE49-F238E27FC236}">
                <a16:creationId xmlns:a16="http://schemas.microsoft.com/office/drawing/2014/main" id="{B16C0B93-CAE8-2B4F-959B-916DC186B461}"/>
              </a:ext>
            </a:extLst>
          </p:cNvPr>
          <p:cNvSpPr txBox="1">
            <a:spLocks/>
          </p:cNvSpPr>
          <p:nvPr/>
        </p:nvSpPr>
        <p:spPr>
          <a:xfrm>
            <a:off x="1004046" y="2400300"/>
            <a:ext cx="9484660" cy="320537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notice?</a:t>
            </a:r>
          </a:p>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wonder?</a:t>
            </a:r>
          </a:p>
        </p:txBody>
      </p:sp>
    </p:spTree>
    <p:extLst>
      <p:ext uri="{BB962C8B-B14F-4D97-AF65-F5344CB8AC3E}">
        <p14:creationId xmlns:p14="http://schemas.microsoft.com/office/powerpoint/2010/main" val="2168247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map&#10;&#10;Description generated with very high confidence">
            <a:extLst>
              <a:ext uri="{FF2B5EF4-FFF2-40B4-BE49-F238E27FC236}">
                <a16:creationId xmlns:a16="http://schemas.microsoft.com/office/drawing/2014/main" id="{33AF15B4-3C94-3849-BA06-58C2C098D96C}"/>
              </a:ext>
            </a:extLst>
          </p:cNvPr>
          <p:cNvPicPr>
            <a:picLocks noChangeAspect="1"/>
          </p:cNvPicPr>
          <p:nvPr/>
        </p:nvPicPr>
        <p:blipFill rotWithShape="1">
          <a:blip r:embed="rId2">
            <a:extLst>
              <a:ext uri="{28A0092B-C50C-407E-A947-70E740481C1C}">
                <a14:useLocalDpi xmlns:a14="http://schemas.microsoft.com/office/drawing/2010/main" val="0"/>
              </a:ext>
            </a:extLst>
          </a:blip>
          <a:srcRect r="5239" b="-1"/>
          <a:stretch/>
        </p:blipFill>
        <p:spPr>
          <a:xfrm>
            <a:off x="2654957" y="711863"/>
            <a:ext cx="6559353" cy="597029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Coast</a:t>
            </a:r>
          </a:p>
        </p:txBody>
      </p:sp>
      <p:cxnSp>
        <p:nvCxnSpPr>
          <p:cNvPr id="12" name="Straight Connector 11">
            <a:extLst>
              <a:ext uri="{FF2B5EF4-FFF2-40B4-BE49-F238E27FC236}">
                <a16:creationId xmlns:a16="http://schemas.microsoft.com/office/drawing/2014/main" id="{0C82CA32-765A-E346-8482-204EC771015C}"/>
              </a:ext>
            </a:extLst>
          </p:cNvPr>
          <p:cNvCxnSpPr>
            <a:cxnSpLocks/>
          </p:cNvCxnSpPr>
          <p:nvPr/>
        </p:nvCxnSpPr>
        <p:spPr>
          <a:xfrm>
            <a:off x="2787562" y="3825830"/>
            <a:ext cx="668157" cy="0"/>
          </a:xfrm>
          <a:prstGeom prst="line">
            <a:avLst/>
          </a:prstGeom>
          <a:ln w="38100">
            <a:solidFill>
              <a:srgbClr val="9D36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65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4480BA-E8F7-7E45-AEB4-7A1AF4E88386}"/>
              </a:ext>
            </a:extLst>
          </p:cNvPr>
          <p:cNvPicPr>
            <a:picLocks noChangeAspect="1"/>
          </p:cNvPicPr>
          <p:nvPr/>
        </p:nvPicPr>
        <p:blipFill rotWithShape="1">
          <a:blip r:embed="rId3"/>
          <a:srcRect b="25000"/>
          <a:stretch/>
        </p:blipFill>
        <p:spPr>
          <a:xfrm>
            <a:off x="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Coast</a:t>
            </a:r>
          </a:p>
        </p:txBody>
      </p:sp>
    </p:spTree>
    <p:extLst>
      <p:ext uri="{BB962C8B-B14F-4D97-AF65-F5344CB8AC3E}">
        <p14:creationId xmlns:p14="http://schemas.microsoft.com/office/powerpoint/2010/main" val="117878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7E288C-8CBB-FB41-A43F-B3ED4C856D09}"/>
              </a:ext>
            </a:extLst>
          </p:cNvPr>
          <p:cNvPicPr>
            <a:picLocks noChangeAspect="1"/>
          </p:cNvPicPr>
          <p:nvPr/>
        </p:nvPicPr>
        <p:blipFill rotWithShape="1">
          <a:blip r:embed="rId3"/>
          <a:srcRect t="442"/>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Coast</a:t>
            </a:r>
          </a:p>
        </p:txBody>
      </p:sp>
    </p:spTree>
    <p:extLst>
      <p:ext uri="{BB962C8B-B14F-4D97-AF65-F5344CB8AC3E}">
        <p14:creationId xmlns:p14="http://schemas.microsoft.com/office/powerpoint/2010/main" val="3149492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C529342-B6F0-764F-B7A6-1C8C9DCCCD18}"/>
              </a:ext>
            </a:extLst>
          </p:cNvPr>
          <p:cNvPicPr>
            <a:picLocks noChangeAspect="1"/>
          </p:cNvPicPr>
          <p:nvPr/>
        </p:nvPicPr>
        <p:blipFill rotWithShape="1">
          <a:blip r:embed="rId3"/>
          <a:srcRect l="-195" t="-51595" r="-671" b="-51044"/>
          <a:stretch/>
        </p:blipFill>
        <p:spPr>
          <a:xfrm>
            <a:off x="-23751" y="-47502"/>
            <a:ext cx="12297559" cy="6917377"/>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Coast</a:t>
            </a:r>
          </a:p>
        </p:txBody>
      </p:sp>
    </p:spTree>
    <p:extLst>
      <p:ext uri="{BB962C8B-B14F-4D97-AF65-F5344CB8AC3E}">
        <p14:creationId xmlns:p14="http://schemas.microsoft.com/office/powerpoint/2010/main" val="2139367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lIns="0" tIns="0" rIns="0" bIns="0" anchor="t" anchorCtr="0">
            <a:noAutofit/>
          </a:bodyPr>
          <a:lstStyle/>
          <a:p>
            <a:pPr algn="l"/>
            <a:r>
              <a:rPr lang="en-US" sz="4400" dirty="0"/>
              <a:t>Coast</a:t>
            </a:r>
          </a:p>
        </p:txBody>
      </p:sp>
      <p:sp>
        <p:nvSpPr>
          <p:cNvPr id="6" name="Title 1">
            <a:extLst>
              <a:ext uri="{FF2B5EF4-FFF2-40B4-BE49-F238E27FC236}">
                <a16:creationId xmlns:a16="http://schemas.microsoft.com/office/drawing/2014/main" id="{B16C0B93-CAE8-2B4F-959B-916DC186B461}"/>
              </a:ext>
            </a:extLst>
          </p:cNvPr>
          <p:cNvSpPr txBox="1">
            <a:spLocks/>
          </p:cNvSpPr>
          <p:nvPr/>
        </p:nvSpPr>
        <p:spPr>
          <a:xfrm>
            <a:off x="1004046" y="2400300"/>
            <a:ext cx="9484660" cy="320537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notice?</a:t>
            </a:r>
          </a:p>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wonder?</a:t>
            </a:r>
          </a:p>
        </p:txBody>
      </p:sp>
    </p:spTree>
    <p:extLst>
      <p:ext uri="{BB962C8B-B14F-4D97-AF65-F5344CB8AC3E}">
        <p14:creationId xmlns:p14="http://schemas.microsoft.com/office/powerpoint/2010/main" val="2726940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map&#10;&#10;Description generated with very high confidence">
            <a:extLst>
              <a:ext uri="{FF2B5EF4-FFF2-40B4-BE49-F238E27FC236}">
                <a16:creationId xmlns:a16="http://schemas.microsoft.com/office/drawing/2014/main" id="{33AF15B4-3C94-3849-BA06-58C2C098D96C}"/>
              </a:ext>
            </a:extLst>
          </p:cNvPr>
          <p:cNvPicPr>
            <a:picLocks noChangeAspect="1"/>
          </p:cNvPicPr>
          <p:nvPr/>
        </p:nvPicPr>
        <p:blipFill rotWithShape="1">
          <a:blip r:embed="rId2">
            <a:extLst>
              <a:ext uri="{28A0092B-C50C-407E-A947-70E740481C1C}">
                <a14:useLocalDpi xmlns:a14="http://schemas.microsoft.com/office/drawing/2010/main" val="0"/>
              </a:ext>
            </a:extLst>
          </a:blip>
          <a:srcRect r="5239" b="-1"/>
          <a:stretch/>
        </p:blipFill>
        <p:spPr>
          <a:xfrm>
            <a:off x="2654957" y="711863"/>
            <a:ext cx="6559353" cy="597029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Inland Valleys</a:t>
            </a:r>
          </a:p>
        </p:txBody>
      </p:sp>
      <p:cxnSp>
        <p:nvCxnSpPr>
          <p:cNvPr id="12" name="Straight Connector 11">
            <a:extLst>
              <a:ext uri="{FF2B5EF4-FFF2-40B4-BE49-F238E27FC236}">
                <a16:creationId xmlns:a16="http://schemas.microsoft.com/office/drawing/2014/main" id="{0C82CA32-765A-E346-8482-204EC771015C}"/>
              </a:ext>
            </a:extLst>
          </p:cNvPr>
          <p:cNvCxnSpPr>
            <a:cxnSpLocks/>
          </p:cNvCxnSpPr>
          <p:nvPr/>
        </p:nvCxnSpPr>
        <p:spPr>
          <a:xfrm>
            <a:off x="4283853" y="3612074"/>
            <a:ext cx="786911" cy="0"/>
          </a:xfrm>
          <a:prstGeom prst="line">
            <a:avLst/>
          </a:prstGeom>
          <a:ln w="38100">
            <a:solidFill>
              <a:srgbClr val="9D36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0548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A40B0A-F993-7B48-A6D6-370317FEE374}"/>
              </a:ext>
            </a:extLst>
          </p:cNvPr>
          <p:cNvPicPr>
            <a:picLocks noChangeAspect="1"/>
          </p:cNvPicPr>
          <p:nvPr/>
        </p:nvPicPr>
        <p:blipFill rotWithShape="1">
          <a:blip r:embed="rId3"/>
          <a:srcRect t="19643"/>
          <a:stretch/>
        </p:blipFill>
        <p:spPr>
          <a:xfrm>
            <a:off x="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Inland Valleys</a:t>
            </a:r>
          </a:p>
        </p:txBody>
      </p:sp>
    </p:spTree>
    <p:extLst>
      <p:ext uri="{BB962C8B-B14F-4D97-AF65-F5344CB8AC3E}">
        <p14:creationId xmlns:p14="http://schemas.microsoft.com/office/powerpoint/2010/main" val="17952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43B9949-7D96-6A4F-A67C-D51BCF1F891A}"/>
              </a:ext>
            </a:extLst>
          </p:cNvPr>
          <p:cNvPicPr>
            <a:picLocks noChangeAspect="1"/>
          </p:cNvPicPr>
          <p:nvPr/>
        </p:nvPicPr>
        <p:blipFill rotWithShape="1">
          <a:blip r:embed="rId3"/>
          <a:srcRect t="17825" b="7175"/>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Inland Valleys</a:t>
            </a:r>
          </a:p>
        </p:txBody>
      </p:sp>
    </p:spTree>
    <p:extLst>
      <p:ext uri="{BB962C8B-B14F-4D97-AF65-F5344CB8AC3E}">
        <p14:creationId xmlns:p14="http://schemas.microsoft.com/office/powerpoint/2010/main" val="2793127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upload.wikimedia.org/wikipedia/commons/thumb/a/a1/From_Skyscrapers_to_Forests_15_%288653774886%29.jpg/1280px-From_Skyscrapers_to_Forests_15_%288653774886%29.jpg">
            <a:extLst>
              <a:ext uri="{FF2B5EF4-FFF2-40B4-BE49-F238E27FC236}">
                <a16:creationId xmlns:a16="http://schemas.microsoft.com/office/drawing/2014/main" id="{8B535889-3CF9-4F48-8AB4-B93588455B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593" b="11277"/>
          <a:stretch/>
        </p:blipFill>
        <p:spPr bwMode="auto">
          <a:xfrm>
            <a:off x="-160117" y="-118754"/>
            <a:ext cx="12434739" cy="71489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Inland Valleys</a:t>
            </a:r>
          </a:p>
        </p:txBody>
      </p:sp>
    </p:spTree>
    <p:extLst>
      <p:ext uri="{BB962C8B-B14F-4D97-AF65-F5344CB8AC3E}">
        <p14:creationId xmlns:p14="http://schemas.microsoft.com/office/powerpoint/2010/main" val="982248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1B5418-42A6-8843-9D1B-BC9CC829FE5F}"/>
              </a:ext>
            </a:extLst>
          </p:cNvPr>
          <p:cNvPicPr>
            <a:picLocks noChangeAspect="1"/>
          </p:cNvPicPr>
          <p:nvPr/>
        </p:nvPicPr>
        <p:blipFill rotWithShape="1">
          <a:blip r:embed="rId3"/>
          <a:srcRect t="20517" b="811"/>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Inland Valleys</a:t>
            </a:r>
          </a:p>
        </p:txBody>
      </p:sp>
    </p:spTree>
    <p:extLst>
      <p:ext uri="{BB962C8B-B14F-4D97-AF65-F5344CB8AC3E}">
        <p14:creationId xmlns:p14="http://schemas.microsoft.com/office/powerpoint/2010/main" val="345734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Inland Valleys</a:t>
            </a:r>
          </a:p>
        </p:txBody>
      </p:sp>
      <p:pic>
        <p:nvPicPr>
          <p:cNvPr id="5" name="Picture 4">
            <a:extLst>
              <a:ext uri="{FF2B5EF4-FFF2-40B4-BE49-F238E27FC236}">
                <a16:creationId xmlns:a16="http://schemas.microsoft.com/office/drawing/2014/main" id="{ED385FEF-E09D-8C40-BB6B-B5133CA7F15A}"/>
              </a:ext>
            </a:extLst>
          </p:cNvPr>
          <p:cNvPicPr>
            <a:picLocks noChangeAspect="1"/>
          </p:cNvPicPr>
          <p:nvPr/>
        </p:nvPicPr>
        <p:blipFill>
          <a:blip r:embed="rId3"/>
          <a:stretch>
            <a:fillRect/>
          </a:stretch>
        </p:blipFill>
        <p:spPr>
          <a:xfrm>
            <a:off x="2954257" y="1781908"/>
            <a:ext cx="6283485" cy="4508400"/>
          </a:xfrm>
          <a:prstGeom prst="rect">
            <a:avLst/>
          </a:prstGeom>
        </p:spPr>
      </p:pic>
    </p:spTree>
    <p:extLst>
      <p:ext uri="{BB962C8B-B14F-4D97-AF65-F5344CB8AC3E}">
        <p14:creationId xmlns:p14="http://schemas.microsoft.com/office/powerpoint/2010/main" val="2141209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lIns="0" tIns="0" rIns="0" bIns="0" anchor="t" anchorCtr="0">
            <a:noAutofit/>
          </a:bodyPr>
          <a:lstStyle/>
          <a:p>
            <a:pPr algn="l"/>
            <a:r>
              <a:rPr lang="en-US" sz="4400" dirty="0"/>
              <a:t>Inland Valleys</a:t>
            </a:r>
          </a:p>
        </p:txBody>
      </p:sp>
      <p:sp>
        <p:nvSpPr>
          <p:cNvPr id="6" name="Title 1">
            <a:extLst>
              <a:ext uri="{FF2B5EF4-FFF2-40B4-BE49-F238E27FC236}">
                <a16:creationId xmlns:a16="http://schemas.microsoft.com/office/drawing/2014/main" id="{B16C0B93-CAE8-2B4F-959B-916DC186B461}"/>
              </a:ext>
            </a:extLst>
          </p:cNvPr>
          <p:cNvSpPr txBox="1">
            <a:spLocks/>
          </p:cNvSpPr>
          <p:nvPr/>
        </p:nvSpPr>
        <p:spPr>
          <a:xfrm>
            <a:off x="1004046" y="2400300"/>
            <a:ext cx="9484660" cy="320537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notice?</a:t>
            </a:r>
          </a:p>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wonder?</a:t>
            </a:r>
          </a:p>
        </p:txBody>
      </p:sp>
    </p:spTree>
    <p:extLst>
      <p:ext uri="{BB962C8B-B14F-4D97-AF65-F5344CB8AC3E}">
        <p14:creationId xmlns:p14="http://schemas.microsoft.com/office/powerpoint/2010/main" val="1058031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map&#10;&#10;Description generated with very high confidence">
            <a:extLst>
              <a:ext uri="{FF2B5EF4-FFF2-40B4-BE49-F238E27FC236}">
                <a16:creationId xmlns:a16="http://schemas.microsoft.com/office/drawing/2014/main" id="{33AF15B4-3C94-3849-BA06-58C2C098D96C}"/>
              </a:ext>
            </a:extLst>
          </p:cNvPr>
          <p:cNvPicPr>
            <a:picLocks noChangeAspect="1"/>
          </p:cNvPicPr>
          <p:nvPr/>
        </p:nvPicPr>
        <p:blipFill rotWithShape="1">
          <a:blip r:embed="rId2">
            <a:extLst>
              <a:ext uri="{28A0092B-C50C-407E-A947-70E740481C1C}">
                <a14:useLocalDpi xmlns:a14="http://schemas.microsoft.com/office/drawing/2010/main" val="0"/>
              </a:ext>
            </a:extLst>
          </a:blip>
          <a:srcRect r="5239" b="-1"/>
          <a:stretch/>
        </p:blipFill>
        <p:spPr>
          <a:xfrm>
            <a:off x="2654957" y="711863"/>
            <a:ext cx="6559353" cy="597029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Klamath Lakes</a:t>
            </a:r>
          </a:p>
        </p:txBody>
      </p:sp>
      <p:cxnSp>
        <p:nvCxnSpPr>
          <p:cNvPr id="12" name="Straight Connector 11">
            <a:extLst>
              <a:ext uri="{FF2B5EF4-FFF2-40B4-BE49-F238E27FC236}">
                <a16:creationId xmlns:a16="http://schemas.microsoft.com/office/drawing/2014/main" id="{0C82CA32-765A-E346-8482-204EC771015C}"/>
              </a:ext>
            </a:extLst>
          </p:cNvPr>
          <p:cNvCxnSpPr>
            <a:cxnSpLocks/>
          </p:cNvCxnSpPr>
          <p:nvPr/>
        </p:nvCxnSpPr>
        <p:spPr>
          <a:xfrm>
            <a:off x="4830117" y="5892137"/>
            <a:ext cx="917540" cy="0"/>
          </a:xfrm>
          <a:prstGeom prst="line">
            <a:avLst/>
          </a:prstGeom>
          <a:ln w="38100">
            <a:solidFill>
              <a:srgbClr val="9D36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09095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5F0433-89D2-E248-82C6-7A9919EC7A44}"/>
              </a:ext>
            </a:extLst>
          </p:cNvPr>
          <p:cNvPicPr>
            <a:picLocks noChangeAspect="1"/>
          </p:cNvPicPr>
          <p:nvPr/>
        </p:nvPicPr>
        <p:blipFill rotWithShape="1">
          <a:blip r:embed="rId3"/>
          <a:srcRect t="16357"/>
          <a:stretch/>
        </p:blipFill>
        <p:spPr>
          <a:xfrm>
            <a:off x="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Klamath Lakes Area</a:t>
            </a:r>
          </a:p>
        </p:txBody>
      </p:sp>
    </p:spTree>
    <p:extLst>
      <p:ext uri="{BB962C8B-B14F-4D97-AF65-F5344CB8AC3E}">
        <p14:creationId xmlns:p14="http://schemas.microsoft.com/office/powerpoint/2010/main" val="39932574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86A52F-38FE-824E-8F65-B84DFE0895CB}"/>
              </a:ext>
            </a:extLst>
          </p:cNvPr>
          <p:cNvPicPr>
            <a:picLocks noChangeAspect="1"/>
          </p:cNvPicPr>
          <p:nvPr/>
        </p:nvPicPr>
        <p:blipFill rotWithShape="1">
          <a:blip r:embed="rId3"/>
          <a:srcRect t="14122"/>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Klamath Lakes Area</a:t>
            </a:r>
          </a:p>
        </p:txBody>
      </p:sp>
    </p:spTree>
    <p:extLst>
      <p:ext uri="{BB962C8B-B14F-4D97-AF65-F5344CB8AC3E}">
        <p14:creationId xmlns:p14="http://schemas.microsoft.com/office/powerpoint/2010/main" val="19106596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E271E73-9B85-AA48-AC2B-C97DE376D70A}"/>
              </a:ext>
            </a:extLst>
          </p:cNvPr>
          <p:cNvPicPr>
            <a:picLocks noChangeAspect="1"/>
          </p:cNvPicPr>
          <p:nvPr/>
        </p:nvPicPr>
        <p:blipFill rotWithShape="1">
          <a:blip r:embed="rId3"/>
          <a:srcRect t="14849" b="5364"/>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Klamath Lakes Area</a:t>
            </a:r>
          </a:p>
        </p:txBody>
      </p:sp>
    </p:spTree>
    <p:extLst>
      <p:ext uri="{BB962C8B-B14F-4D97-AF65-F5344CB8AC3E}">
        <p14:creationId xmlns:p14="http://schemas.microsoft.com/office/powerpoint/2010/main" val="3315439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Klamath Lakes Area</a:t>
            </a:r>
          </a:p>
        </p:txBody>
      </p:sp>
      <p:pic>
        <p:nvPicPr>
          <p:cNvPr id="5" name="Picture 4">
            <a:extLst>
              <a:ext uri="{FF2B5EF4-FFF2-40B4-BE49-F238E27FC236}">
                <a16:creationId xmlns:a16="http://schemas.microsoft.com/office/drawing/2014/main" id="{39A7F12C-3B09-8E49-BC31-59E022E17081}"/>
              </a:ext>
            </a:extLst>
          </p:cNvPr>
          <p:cNvPicPr>
            <a:picLocks noChangeAspect="1"/>
          </p:cNvPicPr>
          <p:nvPr/>
        </p:nvPicPr>
        <p:blipFill>
          <a:blip r:embed="rId3"/>
          <a:stretch>
            <a:fillRect/>
          </a:stretch>
        </p:blipFill>
        <p:spPr>
          <a:xfrm>
            <a:off x="2819227" y="1781908"/>
            <a:ext cx="6553545" cy="4259804"/>
          </a:xfrm>
          <a:prstGeom prst="rect">
            <a:avLst/>
          </a:prstGeom>
        </p:spPr>
      </p:pic>
    </p:spTree>
    <p:extLst>
      <p:ext uri="{BB962C8B-B14F-4D97-AF65-F5344CB8AC3E}">
        <p14:creationId xmlns:p14="http://schemas.microsoft.com/office/powerpoint/2010/main" val="26084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lIns="0" tIns="0" rIns="0" bIns="0" anchor="t" anchorCtr="0">
            <a:noAutofit/>
          </a:bodyPr>
          <a:lstStyle/>
          <a:p>
            <a:r>
              <a:rPr lang="en-US" dirty="0"/>
              <a:t>Klamath Lakes Area</a:t>
            </a:r>
            <a:endParaRPr lang="en-US" sz="4400" dirty="0"/>
          </a:p>
        </p:txBody>
      </p:sp>
      <p:sp>
        <p:nvSpPr>
          <p:cNvPr id="6" name="Title 1">
            <a:extLst>
              <a:ext uri="{FF2B5EF4-FFF2-40B4-BE49-F238E27FC236}">
                <a16:creationId xmlns:a16="http://schemas.microsoft.com/office/drawing/2014/main" id="{B16C0B93-CAE8-2B4F-959B-916DC186B461}"/>
              </a:ext>
            </a:extLst>
          </p:cNvPr>
          <p:cNvSpPr txBox="1">
            <a:spLocks/>
          </p:cNvSpPr>
          <p:nvPr/>
        </p:nvSpPr>
        <p:spPr>
          <a:xfrm>
            <a:off x="1004046" y="2400300"/>
            <a:ext cx="9484660" cy="320537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notice?</a:t>
            </a:r>
          </a:p>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wonder?</a:t>
            </a:r>
          </a:p>
        </p:txBody>
      </p:sp>
    </p:spTree>
    <p:extLst>
      <p:ext uri="{BB962C8B-B14F-4D97-AF65-F5344CB8AC3E}">
        <p14:creationId xmlns:p14="http://schemas.microsoft.com/office/powerpoint/2010/main" val="1248530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map&#10;&#10;Description generated with very high confidence">
            <a:extLst>
              <a:ext uri="{FF2B5EF4-FFF2-40B4-BE49-F238E27FC236}">
                <a16:creationId xmlns:a16="http://schemas.microsoft.com/office/drawing/2014/main" id="{33AF15B4-3C94-3849-BA06-58C2C098D96C}"/>
              </a:ext>
            </a:extLst>
          </p:cNvPr>
          <p:cNvPicPr>
            <a:picLocks noChangeAspect="1"/>
          </p:cNvPicPr>
          <p:nvPr/>
        </p:nvPicPr>
        <p:blipFill rotWithShape="1">
          <a:blip r:embed="rId2">
            <a:extLst>
              <a:ext uri="{28A0092B-C50C-407E-A947-70E740481C1C}">
                <a14:useLocalDpi xmlns:a14="http://schemas.microsoft.com/office/drawing/2010/main" val="0"/>
              </a:ext>
            </a:extLst>
          </a:blip>
          <a:srcRect r="5239" b="-1"/>
          <a:stretch/>
        </p:blipFill>
        <p:spPr>
          <a:xfrm>
            <a:off x="2654957" y="711863"/>
            <a:ext cx="6559353" cy="597029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Plateau</a:t>
            </a:r>
          </a:p>
        </p:txBody>
      </p:sp>
      <p:cxnSp>
        <p:nvCxnSpPr>
          <p:cNvPr id="12" name="Straight Connector 11">
            <a:extLst>
              <a:ext uri="{FF2B5EF4-FFF2-40B4-BE49-F238E27FC236}">
                <a16:creationId xmlns:a16="http://schemas.microsoft.com/office/drawing/2014/main" id="{0C82CA32-765A-E346-8482-204EC771015C}"/>
              </a:ext>
            </a:extLst>
          </p:cNvPr>
          <p:cNvCxnSpPr>
            <a:cxnSpLocks/>
          </p:cNvCxnSpPr>
          <p:nvPr/>
        </p:nvCxnSpPr>
        <p:spPr>
          <a:xfrm>
            <a:off x="6706417" y="3053935"/>
            <a:ext cx="881915" cy="0"/>
          </a:xfrm>
          <a:prstGeom prst="line">
            <a:avLst/>
          </a:prstGeom>
          <a:ln w="38100">
            <a:solidFill>
              <a:srgbClr val="9D36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06457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AB672D-1E67-FB46-8084-3D740CFFE9BD}"/>
              </a:ext>
            </a:extLst>
          </p:cNvPr>
          <p:cNvPicPr>
            <a:picLocks noChangeAspect="1"/>
          </p:cNvPicPr>
          <p:nvPr/>
        </p:nvPicPr>
        <p:blipFill rotWithShape="1">
          <a:blip r:embed="rId3"/>
          <a:srcRect t="7149" b="8265"/>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Plateau</a:t>
            </a:r>
          </a:p>
        </p:txBody>
      </p:sp>
    </p:spTree>
    <p:extLst>
      <p:ext uri="{BB962C8B-B14F-4D97-AF65-F5344CB8AC3E}">
        <p14:creationId xmlns:p14="http://schemas.microsoft.com/office/powerpoint/2010/main" val="31964787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9A4ED83-7D1B-0842-9EB3-E35F5A3CD745}"/>
              </a:ext>
            </a:extLst>
          </p:cNvPr>
          <p:cNvPicPr>
            <a:picLocks noChangeAspect="1"/>
          </p:cNvPicPr>
          <p:nvPr/>
        </p:nvPicPr>
        <p:blipFill rotWithShape="1">
          <a:blip r:embed="rId3"/>
          <a:srcRect t="5195" b="16753"/>
          <a:stretch/>
        </p:blipFill>
        <p:spPr>
          <a:xfrm>
            <a:off x="-81145" y="-213755"/>
            <a:ext cx="12354287" cy="723207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Plateau</a:t>
            </a:r>
          </a:p>
        </p:txBody>
      </p:sp>
    </p:spTree>
    <p:extLst>
      <p:ext uri="{BB962C8B-B14F-4D97-AF65-F5344CB8AC3E}">
        <p14:creationId xmlns:p14="http://schemas.microsoft.com/office/powerpoint/2010/main" val="3935369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01002B-0EFC-C845-AB4D-3BCE82FB9EB3}"/>
              </a:ext>
            </a:extLst>
          </p:cNvPr>
          <p:cNvPicPr>
            <a:picLocks noChangeAspect="1"/>
          </p:cNvPicPr>
          <p:nvPr/>
        </p:nvPicPr>
        <p:blipFill rotWithShape="1">
          <a:blip r:embed="rId3"/>
          <a:srcRect t="8507" b="16493"/>
          <a:stretch/>
        </p:blipFill>
        <p:spPr>
          <a:xfrm>
            <a:off x="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Plateau</a:t>
            </a:r>
          </a:p>
        </p:txBody>
      </p:sp>
    </p:spTree>
    <p:extLst>
      <p:ext uri="{BB962C8B-B14F-4D97-AF65-F5344CB8AC3E}">
        <p14:creationId xmlns:p14="http://schemas.microsoft.com/office/powerpoint/2010/main" val="2989213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rooked River at Smith Rocks">
            <a:extLst>
              <a:ext uri="{FF2B5EF4-FFF2-40B4-BE49-F238E27FC236}">
                <a16:creationId xmlns:a16="http://schemas.microsoft.com/office/drawing/2014/main" id="{C69B8B9B-A81D-1F48-ACE1-2D8E9884C06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4167" b="833"/>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Plateau</a:t>
            </a:r>
          </a:p>
        </p:txBody>
      </p:sp>
    </p:spTree>
    <p:extLst>
      <p:ext uri="{BB962C8B-B14F-4D97-AF65-F5344CB8AC3E}">
        <p14:creationId xmlns:p14="http://schemas.microsoft.com/office/powerpoint/2010/main" val="3770671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ile:UMATILLA BREAKS &amp; JOHN DAY RIVER UMATILLA (23870257436).jpg">
            <a:extLst>
              <a:ext uri="{FF2B5EF4-FFF2-40B4-BE49-F238E27FC236}">
                <a16:creationId xmlns:a16="http://schemas.microsoft.com/office/drawing/2014/main" id="{32D403B6-BBB3-1B47-B1D7-6B253547C86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796" b="15178"/>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solidFill>
                  <a:schemeClr val="bg1"/>
                </a:solidFill>
              </a:rPr>
              <a:t>Plateau</a:t>
            </a:r>
          </a:p>
        </p:txBody>
      </p:sp>
    </p:spTree>
    <p:extLst>
      <p:ext uri="{BB962C8B-B14F-4D97-AF65-F5344CB8AC3E}">
        <p14:creationId xmlns:p14="http://schemas.microsoft.com/office/powerpoint/2010/main" val="1120972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lIns="0" tIns="0" rIns="0" bIns="0" anchor="t" anchorCtr="0">
            <a:noAutofit/>
          </a:bodyPr>
          <a:lstStyle/>
          <a:p>
            <a:r>
              <a:rPr lang="en-US" dirty="0"/>
              <a:t>Plateau</a:t>
            </a:r>
            <a:endParaRPr lang="en-US" sz="4400" dirty="0"/>
          </a:p>
        </p:txBody>
      </p:sp>
      <p:sp>
        <p:nvSpPr>
          <p:cNvPr id="6" name="Title 1">
            <a:extLst>
              <a:ext uri="{FF2B5EF4-FFF2-40B4-BE49-F238E27FC236}">
                <a16:creationId xmlns:a16="http://schemas.microsoft.com/office/drawing/2014/main" id="{B16C0B93-CAE8-2B4F-959B-916DC186B461}"/>
              </a:ext>
            </a:extLst>
          </p:cNvPr>
          <p:cNvSpPr txBox="1">
            <a:spLocks/>
          </p:cNvSpPr>
          <p:nvPr/>
        </p:nvSpPr>
        <p:spPr>
          <a:xfrm>
            <a:off x="1004046" y="2400300"/>
            <a:ext cx="9484660" cy="320537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notice?</a:t>
            </a:r>
          </a:p>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wonder?</a:t>
            </a:r>
          </a:p>
        </p:txBody>
      </p:sp>
    </p:spTree>
    <p:extLst>
      <p:ext uri="{BB962C8B-B14F-4D97-AF65-F5344CB8AC3E}">
        <p14:creationId xmlns:p14="http://schemas.microsoft.com/office/powerpoint/2010/main" val="1702203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map&#10;&#10;Description generated with very high confidence">
            <a:extLst>
              <a:ext uri="{FF2B5EF4-FFF2-40B4-BE49-F238E27FC236}">
                <a16:creationId xmlns:a16="http://schemas.microsoft.com/office/drawing/2014/main" id="{33AF15B4-3C94-3849-BA06-58C2C098D96C}"/>
              </a:ext>
            </a:extLst>
          </p:cNvPr>
          <p:cNvPicPr>
            <a:picLocks noChangeAspect="1"/>
          </p:cNvPicPr>
          <p:nvPr/>
        </p:nvPicPr>
        <p:blipFill rotWithShape="1">
          <a:blip r:embed="rId2">
            <a:extLst>
              <a:ext uri="{28A0092B-C50C-407E-A947-70E740481C1C}">
                <a14:useLocalDpi xmlns:a14="http://schemas.microsoft.com/office/drawing/2010/main" val="0"/>
              </a:ext>
            </a:extLst>
          </a:blip>
          <a:srcRect r="5239" b="-1"/>
          <a:stretch/>
        </p:blipFill>
        <p:spPr>
          <a:xfrm>
            <a:off x="2654957" y="711863"/>
            <a:ext cx="6559353" cy="597029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Great Basin </a:t>
            </a:r>
          </a:p>
        </p:txBody>
      </p:sp>
      <p:cxnSp>
        <p:nvCxnSpPr>
          <p:cNvPr id="12" name="Straight Connector 11">
            <a:extLst>
              <a:ext uri="{FF2B5EF4-FFF2-40B4-BE49-F238E27FC236}">
                <a16:creationId xmlns:a16="http://schemas.microsoft.com/office/drawing/2014/main" id="{0C82CA32-765A-E346-8482-204EC771015C}"/>
              </a:ext>
            </a:extLst>
          </p:cNvPr>
          <p:cNvCxnSpPr>
            <a:cxnSpLocks/>
          </p:cNvCxnSpPr>
          <p:nvPr/>
        </p:nvCxnSpPr>
        <p:spPr>
          <a:xfrm>
            <a:off x="6575788" y="5096491"/>
            <a:ext cx="1250051" cy="0"/>
          </a:xfrm>
          <a:prstGeom prst="line">
            <a:avLst/>
          </a:prstGeom>
          <a:ln w="38100">
            <a:solidFill>
              <a:srgbClr val="9D365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240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9134E6-9B62-9742-9A75-675F88A8950C}"/>
              </a:ext>
            </a:extLst>
          </p:cNvPr>
          <p:cNvPicPr>
            <a:picLocks noChangeAspect="1"/>
          </p:cNvPicPr>
          <p:nvPr/>
        </p:nvPicPr>
        <p:blipFill rotWithShape="1">
          <a:blip r:embed="rId3"/>
          <a:srcRect b="15731"/>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Great Basin</a:t>
            </a:r>
          </a:p>
        </p:txBody>
      </p:sp>
    </p:spTree>
    <p:extLst>
      <p:ext uri="{BB962C8B-B14F-4D97-AF65-F5344CB8AC3E}">
        <p14:creationId xmlns:p14="http://schemas.microsoft.com/office/powerpoint/2010/main" val="2804811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DBC14DE-9A4A-A742-AB55-E21BB2C823E0}"/>
              </a:ext>
            </a:extLst>
          </p:cNvPr>
          <p:cNvPicPr>
            <a:picLocks noChangeAspect="1"/>
          </p:cNvPicPr>
          <p:nvPr/>
        </p:nvPicPr>
        <p:blipFill>
          <a:blip r:embed="rId3"/>
          <a:stretch>
            <a:fillRect/>
          </a:stretch>
        </p:blipFill>
        <p:spPr>
          <a:xfrm>
            <a:off x="-1" y="-5"/>
            <a:ext cx="12340965" cy="8206742"/>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Great Basin</a:t>
            </a:r>
          </a:p>
        </p:txBody>
      </p:sp>
    </p:spTree>
    <p:extLst>
      <p:ext uri="{BB962C8B-B14F-4D97-AF65-F5344CB8AC3E}">
        <p14:creationId xmlns:p14="http://schemas.microsoft.com/office/powerpoint/2010/main" val="4973475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27CDE92-DB05-EE47-8979-8511A677D28F}"/>
              </a:ext>
            </a:extLst>
          </p:cNvPr>
          <p:cNvPicPr>
            <a:picLocks noChangeAspect="1"/>
          </p:cNvPicPr>
          <p:nvPr/>
        </p:nvPicPr>
        <p:blipFill rotWithShape="1">
          <a:blip r:embed="rId3"/>
          <a:srcRect l="9348" r="11986"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Great Basin</a:t>
            </a:r>
          </a:p>
        </p:txBody>
      </p:sp>
    </p:spTree>
    <p:extLst>
      <p:ext uri="{BB962C8B-B14F-4D97-AF65-F5344CB8AC3E}">
        <p14:creationId xmlns:p14="http://schemas.microsoft.com/office/powerpoint/2010/main" val="30059997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FC1EBC-C7AB-3A4E-BC10-78DAC87C99DD}"/>
              </a:ext>
            </a:extLst>
          </p:cNvPr>
          <p:cNvPicPr>
            <a:picLocks noChangeAspect="1"/>
          </p:cNvPicPr>
          <p:nvPr/>
        </p:nvPicPr>
        <p:blipFill rotWithShape="1">
          <a:blip r:embed="rId3"/>
          <a:srcRect t="2631" b="13100"/>
          <a:stretch/>
        </p:blipFill>
        <p:spPr>
          <a:xfrm>
            <a:off x="20" y="10"/>
            <a:ext cx="12191980" cy="6857990"/>
          </a:xfrm>
          <a:prstGeom prst="rect">
            <a:avLst/>
          </a:prstGeom>
        </p:spPr>
      </p:pic>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a:lstStyle/>
          <a:p>
            <a:r>
              <a:rPr lang="en-US" dirty="0"/>
              <a:t>Great Basin</a:t>
            </a:r>
          </a:p>
        </p:txBody>
      </p:sp>
    </p:spTree>
    <p:extLst>
      <p:ext uri="{BB962C8B-B14F-4D97-AF65-F5344CB8AC3E}">
        <p14:creationId xmlns:p14="http://schemas.microsoft.com/office/powerpoint/2010/main" val="30473666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lIns="0" tIns="0" rIns="0" bIns="0" anchor="t" anchorCtr="0">
            <a:noAutofit/>
          </a:bodyPr>
          <a:lstStyle/>
          <a:p>
            <a:r>
              <a:rPr lang="en-US" dirty="0"/>
              <a:t>Great Basin</a:t>
            </a:r>
            <a:endParaRPr lang="en-US" sz="4400" dirty="0"/>
          </a:p>
        </p:txBody>
      </p:sp>
      <p:sp>
        <p:nvSpPr>
          <p:cNvPr id="6" name="Title 1">
            <a:extLst>
              <a:ext uri="{FF2B5EF4-FFF2-40B4-BE49-F238E27FC236}">
                <a16:creationId xmlns:a16="http://schemas.microsoft.com/office/drawing/2014/main" id="{B16C0B93-CAE8-2B4F-959B-916DC186B461}"/>
              </a:ext>
            </a:extLst>
          </p:cNvPr>
          <p:cNvSpPr txBox="1">
            <a:spLocks/>
          </p:cNvSpPr>
          <p:nvPr/>
        </p:nvSpPr>
        <p:spPr>
          <a:xfrm>
            <a:off x="1004046" y="2400300"/>
            <a:ext cx="9484660" cy="3205370"/>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notice?</a:t>
            </a:r>
          </a:p>
          <a:p>
            <a:pPr algn="l">
              <a:lnSpc>
                <a:spcPct val="100000"/>
              </a:lnSpc>
              <a:spcAft>
                <a:spcPts val="2400"/>
              </a:spcAft>
            </a:pPr>
            <a:r>
              <a:rPr lang="en-US" sz="5400" dirty="0">
                <a:solidFill>
                  <a:schemeClr val="tx1">
                    <a:lumMod val="75000"/>
                    <a:lumOff val="25000"/>
                  </a:schemeClr>
                </a:solidFill>
                <a:latin typeface="Helvetica Neue Light" panose="02000403000000020004" pitchFamily="2" charset="0"/>
                <a:ea typeface="Helvetica Neue Light" panose="02000403000000020004" pitchFamily="2" charset="0"/>
              </a:rPr>
              <a:t>What do you wonder?</a:t>
            </a:r>
          </a:p>
        </p:txBody>
      </p:sp>
    </p:spTree>
    <p:extLst>
      <p:ext uri="{BB962C8B-B14F-4D97-AF65-F5344CB8AC3E}">
        <p14:creationId xmlns:p14="http://schemas.microsoft.com/office/powerpoint/2010/main" val="1144410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p:txBody>
          <a:bodyPr lIns="0" tIns="0" rIns="0" bIns="0" anchor="t" anchorCtr="0">
            <a:noAutofit/>
          </a:bodyPr>
          <a:lstStyle/>
          <a:p>
            <a:r>
              <a:rPr lang="en-US" dirty="0"/>
              <a:t>Great Basin</a:t>
            </a:r>
            <a:endParaRPr lang="en-US" sz="4400" dirty="0"/>
          </a:p>
        </p:txBody>
      </p:sp>
      <p:sp>
        <p:nvSpPr>
          <p:cNvPr id="7" name="Title 1">
            <a:extLst>
              <a:ext uri="{FF2B5EF4-FFF2-40B4-BE49-F238E27FC236}">
                <a16:creationId xmlns:a16="http://schemas.microsoft.com/office/drawing/2014/main" id="{046F47DA-9F35-E34B-AC40-3E5139E9513C}"/>
              </a:ext>
            </a:extLst>
          </p:cNvPr>
          <p:cNvSpPr txBox="1">
            <a:spLocks/>
          </p:cNvSpPr>
          <p:nvPr/>
        </p:nvSpPr>
        <p:spPr>
          <a:xfrm>
            <a:off x="1004046" y="1588816"/>
            <a:ext cx="2665429" cy="4821382"/>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pPr>
            <a:r>
              <a:rPr lang="en-US" sz="2000" dirty="0">
                <a:solidFill>
                  <a:schemeClr val="tx1">
                    <a:lumMod val="75000"/>
                    <a:lumOff val="25000"/>
                  </a:schemeClr>
                </a:solidFill>
              </a:rPr>
              <a:t>Lower Columbia Area</a:t>
            </a:r>
          </a:p>
          <a:p>
            <a:pPr algn="l">
              <a:lnSpc>
                <a:spcPct val="100000"/>
              </a:lnSpc>
              <a:spcAft>
                <a:spcPts val="1200"/>
              </a:spcAft>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Chinooks</a:t>
            </a:r>
          </a:p>
          <a:p>
            <a:pPr algn="l">
              <a:lnSpc>
                <a:spcPct val="100000"/>
              </a:lnSpc>
            </a:pPr>
            <a:r>
              <a:rPr lang="en-US" sz="2000" dirty="0">
                <a:solidFill>
                  <a:schemeClr val="tx1">
                    <a:lumMod val="75000"/>
                    <a:lumOff val="25000"/>
                  </a:schemeClr>
                </a:solidFill>
              </a:rPr>
              <a:t>Coast Area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Tillamook</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Siletz</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Yaquina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Alsea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Siuslaw</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Lower </a:t>
            </a: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Umpua</a:t>
            </a: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lnSpc>
                <a:spcPct val="100000"/>
              </a:lnSpc>
            </a:pP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Hanis</a:t>
            </a: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 Coos</a:t>
            </a:r>
          </a:p>
          <a:p>
            <a:pPr algn="l">
              <a:lnSpc>
                <a:spcPct val="100000"/>
              </a:lnSpc>
            </a:pP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Miluk</a:t>
            </a: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 Coos</a:t>
            </a:r>
          </a:p>
          <a:p>
            <a:pPr algn="l">
              <a:lnSpc>
                <a:spcPct val="100000"/>
              </a:lnSpc>
            </a:pP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Kwatami</a:t>
            </a: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lnSpc>
                <a:spcPct val="100000"/>
              </a:lnSpc>
            </a:pP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Tutuni</a:t>
            </a: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lnSpc>
                <a:spcPct val="100000"/>
              </a:lnSpc>
            </a:pP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Chetco</a:t>
            </a: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Tolowa</a:t>
            </a:r>
          </a:p>
          <a:p>
            <a:pPr algn="l">
              <a:lnSpc>
                <a:spcPct val="100000"/>
              </a:lnSpc>
            </a:pP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p:txBody>
      </p:sp>
      <p:sp>
        <p:nvSpPr>
          <p:cNvPr id="8" name="Title 1">
            <a:extLst>
              <a:ext uri="{FF2B5EF4-FFF2-40B4-BE49-F238E27FC236}">
                <a16:creationId xmlns:a16="http://schemas.microsoft.com/office/drawing/2014/main" id="{1A5AFD09-5839-CE44-AB41-620FBF765D73}"/>
              </a:ext>
            </a:extLst>
          </p:cNvPr>
          <p:cNvSpPr txBox="1">
            <a:spLocks/>
          </p:cNvSpPr>
          <p:nvPr/>
        </p:nvSpPr>
        <p:spPr>
          <a:xfrm>
            <a:off x="4246010" y="1588816"/>
            <a:ext cx="3318572" cy="4809506"/>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pPr>
            <a:r>
              <a:rPr lang="en-US" sz="2000" dirty="0">
                <a:solidFill>
                  <a:schemeClr val="tx1">
                    <a:lumMod val="75000"/>
                    <a:lumOff val="25000"/>
                  </a:schemeClr>
                </a:solidFill>
              </a:rPr>
              <a:t>Inland Valleys Area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Clatskanie</a:t>
            </a:r>
          </a:p>
          <a:p>
            <a:pPr algn="l">
              <a:lnSpc>
                <a:spcPct val="100000"/>
              </a:lnSpc>
            </a:pP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Kalapuyans</a:t>
            </a: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Molalla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Upper Umpqua (Cow Creek)</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Shasta Costa</a:t>
            </a:r>
          </a:p>
          <a:p>
            <a:pPr algn="l">
              <a:lnSpc>
                <a:spcPct val="100000"/>
              </a:lnSpc>
            </a:pPr>
            <a:r>
              <a:rPr lang="en-US" sz="2000" dirty="0" err="1">
                <a:solidFill>
                  <a:schemeClr val="tx1">
                    <a:lumMod val="75000"/>
                    <a:lumOff val="25000"/>
                  </a:schemeClr>
                </a:solidFill>
                <a:latin typeface="Helvetica Neue Light" panose="02000403000000020004" pitchFamily="2" charset="0"/>
                <a:ea typeface="Helvetica Neue Light" panose="02000403000000020004" pitchFamily="2" charset="0"/>
              </a:rPr>
              <a:t>Galice</a:t>
            </a: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 Creek</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Upper Coquille</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Applegate Creek</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Takelma</a:t>
            </a:r>
          </a:p>
          <a:p>
            <a:pPr algn="l">
              <a:lnSpc>
                <a:spcPct val="100000"/>
              </a:lnSpc>
              <a:spcAft>
                <a:spcPts val="1200"/>
              </a:spcAft>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Shasta</a:t>
            </a:r>
          </a:p>
          <a:p>
            <a:pPr algn="l">
              <a:lnSpc>
                <a:spcPct val="100000"/>
              </a:lnSpc>
            </a:pPr>
            <a:r>
              <a:rPr lang="en-US" sz="2000" dirty="0">
                <a:solidFill>
                  <a:schemeClr val="tx1">
                    <a:lumMod val="75000"/>
                    <a:lumOff val="25000"/>
                  </a:schemeClr>
                </a:solidFill>
              </a:rPr>
              <a:t>Klamath Lakes Area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Klamath </a:t>
            </a:r>
          </a:p>
          <a:p>
            <a:pPr algn="l">
              <a:lnSpc>
                <a:spcPct val="100000"/>
              </a:lnSpc>
              <a:spcAft>
                <a:spcPts val="1200"/>
              </a:spcAft>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Modoc</a:t>
            </a:r>
          </a:p>
          <a:p>
            <a:pPr algn="l">
              <a:lnSpc>
                <a:spcPct val="100000"/>
              </a:lnSpc>
            </a:pP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lnSpc>
                <a:spcPct val="100000"/>
              </a:lnSpc>
            </a:pP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p:txBody>
      </p:sp>
      <p:sp>
        <p:nvSpPr>
          <p:cNvPr id="9" name="Title 1">
            <a:extLst>
              <a:ext uri="{FF2B5EF4-FFF2-40B4-BE49-F238E27FC236}">
                <a16:creationId xmlns:a16="http://schemas.microsoft.com/office/drawing/2014/main" id="{16E4D0F1-1C59-5843-9D9D-12118E53B797}"/>
              </a:ext>
            </a:extLst>
          </p:cNvPr>
          <p:cNvSpPr txBox="1">
            <a:spLocks/>
          </p:cNvSpPr>
          <p:nvPr/>
        </p:nvSpPr>
        <p:spPr>
          <a:xfrm>
            <a:off x="7879860" y="1588816"/>
            <a:ext cx="3318572" cy="4809506"/>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b="0" i="0" kern="1200">
                <a:solidFill>
                  <a:srgbClr val="9D365E"/>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pPr>
            <a:r>
              <a:rPr lang="en-US" sz="2000" dirty="0">
                <a:solidFill>
                  <a:schemeClr val="tx1">
                    <a:lumMod val="75000"/>
                    <a:lumOff val="25000"/>
                  </a:schemeClr>
                </a:solidFill>
              </a:rPr>
              <a:t>Plateau Area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Warm Springs Bands</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Umatilla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Cayuse</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Nez Perce</a:t>
            </a:r>
          </a:p>
          <a:p>
            <a:pPr algn="l">
              <a:lnSpc>
                <a:spcPct val="100000"/>
              </a:lnSpc>
              <a:spcAft>
                <a:spcPts val="1200"/>
              </a:spcAft>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Walla Walla</a:t>
            </a:r>
          </a:p>
          <a:p>
            <a:pPr algn="l">
              <a:lnSpc>
                <a:spcPct val="100000"/>
              </a:lnSpc>
            </a:pPr>
            <a:r>
              <a:rPr lang="en-US" sz="2000" dirty="0">
                <a:solidFill>
                  <a:schemeClr val="tx1">
                    <a:lumMod val="75000"/>
                    <a:lumOff val="25000"/>
                  </a:schemeClr>
                </a:solidFill>
              </a:rPr>
              <a:t>Great Basin Area</a:t>
            </a:r>
          </a:p>
          <a:p>
            <a:pPr algn="l">
              <a:lnSpc>
                <a:spcPct val="100000"/>
              </a:lnSpc>
            </a:pPr>
            <a:r>
              <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rPr>
              <a:t>Northern Paiute</a:t>
            </a:r>
          </a:p>
          <a:p>
            <a:pPr algn="l">
              <a:lnSpc>
                <a:spcPct val="100000"/>
              </a:lnSpc>
            </a:pP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a:p>
            <a:pPr algn="l">
              <a:lnSpc>
                <a:spcPct val="100000"/>
              </a:lnSpc>
            </a:pPr>
            <a:endParaRPr lang="en-US" sz="2000" dirty="0">
              <a:solidFill>
                <a:schemeClr val="tx1">
                  <a:lumMod val="75000"/>
                  <a:lumOff val="25000"/>
                </a:schemeClr>
              </a:solidFill>
              <a:latin typeface="Helvetica Neue Light" panose="02000403000000020004" pitchFamily="2" charset="0"/>
              <a:ea typeface="Helvetica Neue Light" panose="02000403000000020004" pitchFamily="2" charset="0"/>
            </a:endParaRPr>
          </a:p>
        </p:txBody>
      </p:sp>
    </p:spTree>
    <p:extLst>
      <p:ext uri="{BB962C8B-B14F-4D97-AF65-F5344CB8AC3E}">
        <p14:creationId xmlns:p14="http://schemas.microsoft.com/office/powerpoint/2010/main" val="22057650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08E56F8-5FA5-7542-A24A-0B2A30960E02}"/>
              </a:ext>
            </a:extLst>
          </p:cNvPr>
          <p:cNvPicPr>
            <a:picLocks noChangeAspect="1"/>
          </p:cNvPicPr>
          <p:nvPr/>
        </p:nvPicPr>
        <p:blipFill rotWithShape="1">
          <a:blip r:embed="rId3">
            <a:extLst>
              <a:ext uri="{28A0092B-C50C-407E-A947-70E740481C1C}">
                <a14:useLocalDpi xmlns:a14="http://schemas.microsoft.com/office/drawing/2010/main" val="0"/>
              </a:ext>
            </a:extLst>
          </a:blip>
          <a:srcRect l="3851" t="2855" r="6368" b="4342"/>
          <a:stretch/>
        </p:blipFill>
        <p:spPr>
          <a:xfrm>
            <a:off x="2394745" y="400300"/>
            <a:ext cx="7200517" cy="5774871"/>
          </a:xfrm>
          <a:prstGeom prst="rect">
            <a:avLst/>
          </a:prstGeom>
        </p:spPr>
      </p:pic>
    </p:spTree>
    <p:extLst>
      <p:ext uri="{BB962C8B-B14F-4D97-AF65-F5344CB8AC3E}">
        <p14:creationId xmlns:p14="http://schemas.microsoft.com/office/powerpoint/2010/main" val="2164957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066AB7-4E85-0E43-8D93-93292A20A976}"/>
              </a:ext>
            </a:extLst>
          </p:cNvPr>
          <p:cNvPicPr>
            <a:picLocks noChangeAspect="1"/>
          </p:cNvPicPr>
          <p:nvPr/>
        </p:nvPicPr>
        <p:blipFill rotWithShape="1">
          <a:blip r:embed="rId2"/>
          <a:srcRect l="3763" t="3701" r="3844" b="2997"/>
          <a:stretch/>
        </p:blipFill>
        <p:spPr>
          <a:xfrm>
            <a:off x="2446317" y="510641"/>
            <a:ext cx="7113319" cy="5913912"/>
          </a:xfrm>
          <a:prstGeom prst="rect">
            <a:avLst/>
          </a:prstGeom>
        </p:spPr>
      </p:pic>
    </p:spTree>
    <p:extLst>
      <p:ext uri="{BB962C8B-B14F-4D97-AF65-F5344CB8AC3E}">
        <p14:creationId xmlns:p14="http://schemas.microsoft.com/office/powerpoint/2010/main" val="2332067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TotalTime>
  <Words>669</Words>
  <Application>Microsoft Macintosh PowerPoint</Application>
  <PresentationFormat>Widescreen</PresentationFormat>
  <Paragraphs>146</Paragraphs>
  <Slides>41</Slides>
  <Notes>28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Helvetica Neue Medium</vt:lpstr>
      <vt:lpstr>Arial</vt:lpstr>
      <vt:lpstr>Source Sans Pro</vt:lpstr>
      <vt:lpstr>Barlow ExtraBold</vt:lpstr>
      <vt:lpstr>Times New Roman</vt:lpstr>
      <vt:lpstr>Helvetica Neue Light</vt:lpstr>
      <vt:lpstr>Calibri</vt:lpstr>
      <vt:lpstr>Palatino Linotype</vt:lpstr>
      <vt:lpstr>Office Theme</vt:lpstr>
      <vt:lpstr>Natural &amp; Cultural Areas of Traditional Oregon</vt:lpstr>
      <vt:lpstr>Lower Columbia</vt:lpstr>
      <vt:lpstr>Lower Columbia</vt:lpstr>
      <vt:lpstr>Lower Columbia</vt:lpstr>
      <vt:lpstr>Lower Columbia</vt:lpstr>
      <vt:lpstr>Lower Columbia</vt:lpstr>
      <vt:lpstr>Lower Columbia</vt:lpstr>
      <vt:lpstr>Coast</vt:lpstr>
      <vt:lpstr>Coast</vt:lpstr>
      <vt:lpstr>Coast</vt:lpstr>
      <vt:lpstr>Coast</vt:lpstr>
      <vt:lpstr>Coast</vt:lpstr>
      <vt:lpstr>Inland Valleys</vt:lpstr>
      <vt:lpstr>Inland Valleys</vt:lpstr>
      <vt:lpstr>Inland Valleys</vt:lpstr>
      <vt:lpstr>Inland Valleys</vt:lpstr>
      <vt:lpstr>Inland Valleys</vt:lpstr>
      <vt:lpstr>Inland Valleys</vt:lpstr>
      <vt:lpstr>Inland Valleys</vt:lpstr>
      <vt:lpstr>Klamath Lakes</vt:lpstr>
      <vt:lpstr>Klamath Lakes Area</vt:lpstr>
      <vt:lpstr>Klamath Lakes Area</vt:lpstr>
      <vt:lpstr>Klamath Lakes Area</vt:lpstr>
      <vt:lpstr>Klamath Lakes Area</vt:lpstr>
      <vt:lpstr>Klamath Lakes Area</vt:lpstr>
      <vt:lpstr>Plateau</vt:lpstr>
      <vt:lpstr>Plateau</vt:lpstr>
      <vt:lpstr>Plateau</vt:lpstr>
      <vt:lpstr>Plateau</vt:lpstr>
      <vt:lpstr>Plateau</vt:lpstr>
      <vt:lpstr>Plateau</vt:lpstr>
      <vt:lpstr>Plateau</vt:lpstr>
      <vt:lpstr>Great Basin </vt:lpstr>
      <vt:lpstr>Great Basin</vt:lpstr>
      <vt:lpstr>Great Basin</vt:lpstr>
      <vt:lpstr>Great Basin</vt:lpstr>
      <vt:lpstr>Great Basin</vt:lpstr>
      <vt:lpstr>Great Basin</vt:lpstr>
      <vt:lpstr>Great Basin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Cow Creek  Umpqua Tribe</dc:title>
  <dc:creator>Valerie Brodnikova</dc:creator>
  <cp:lastModifiedBy>Valerie Brodnikova</cp:lastModifiedBy>
  <cp:revision>60</cp:revision>
  <dcterms:created xsi:type="dcterms:W3CDTF">2019-04-26T16:05:13Z</dcterms:created>
  <dcterms:modified xsi:type="dcterms:W3CDTF">2019-05-03T16:54:31Z</dcterms:modified>
</cp:coreProperties>
</file>